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tif" ContentType="image/tif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notesSlides/notesSlide4.xml" ContentType="application/vnd.openxmlformats-officedocument.presentationml.notesSlide+xml"/>
  <Override PartName="/ppt/notesSlides/notesSlide5.xml" ContentType="application/vnd.openxmlformats-officedocument.presentationml.notesSlide+xml"/>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notesSlides/notesSlide6.xml" ContentType="application/vnd.openxmlformats-officedocument.presentationml.notesSlide+xml"/>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96" r:id="rId1"/>
  </p:sldMasterIdLst>
  <p:notesMasterIdLst>
    <p:notesMasterId r:id="rId14"/>
  </p:notesMasterIdLst>
  <p:sldIdLst>
    <p:sldId id="426" r:id="rId2"/>
    <p:sldId id="433" r:id="rId3"/>
    <p:sldId id="427" r:id="rId4"/>
    <p:sldId id="428" r:id="rId5"/>
    <p:sldId id="429" r:id="rId6"/>
    <p:sldId id="479" r:id="rId7"/>
    <p:sldId id="434" r:id="rId8"/>
    <p:sldId id="430" r:id="rId9"/>
    <p:sldId id="470" r:id="rId10"/>
    <p:sldId id="468" r:id="rId11"/>
    <p:sldId id="431" r:id="rId12"/>
    <p:sldId id="480" r:id="rId13"/>
  </p:sldIdLst>
  <p:sldSz cx="9144000" cy="5715000" type="screen16x10"/>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3111" autoAdjust="0"/>
  </p:normalViewPr>
  <p:slideViewPr>
    <p:cSldViewPr>
      <p:cViewPr>
        <p:scale>
          <a:sx n="66" d="100"/>
          <a:sy n="66" d="100"/>
        </p:scale>
        <p:origin x="-2128" y="-216"/>
      </p:cViewPr>
      <p:guideLst>
        <p:guide orient="horz" pos="1512"/>
        <p:guide pos="2880"/>
      </p:guideLst>
    </p:cSldViewPr>
  </p:slideViewPr>
  <p:notesTextViewPr>
    <p:cViewPr>
      <p:scale>
        <a:sx n="1" d="1"/>
        <a:sy n="1" d="1"/>
      </p:scale>
      <p:origin x="0" y="0"/>
    </p:cViewPr>
  </p:notesTextViewPr>
  <p:sorterViewPr>
    <p:cViewPr>
      <p:scale>
        <a:sx n="100" d="100"/>
        <a:sy n="100" d="100"/>
      </p:scale>
      <p:origin x="0" y="0"/>
    </p:cViewPr>
  </p:sorterViewPr>
  <p:gridSpacing cx="114300" cy="1143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 Id="rId2" Type="http://schemas.openxmlformats.org/officeDocument/2006/relationships/image" Target="../media/image7.emf"/><Relationship Id="rId3"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3.emf"/><Relationship Id="rId4" Type="http://schemas.openxmlformats.org/officeDocument/2006/relationships/image" Target="../media/image14.emf"/><Relationship Id="rId1" Type="http://schemas.openxmlformats.org/officeDocument/2006/relationships/image" Target="../media/image11.emf"/><Relationship Id="rId2" Type="http://schemas.openxmlformats.org/officeDocument/2006/relationships/image" Target="../media/image1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emf"/><Relationship Id="rId2" Type="http://schemas.openxmlformats.org/officeDocument/2006/relationships/image" Target="../media/image19.emf"/><Relationship Id="rId3" Type="http://schemas.openxmlformats.org/officeDocument/2006/relationships/image" Target="../media/image2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1139CB-FC8D-44BF-B5C4-C14ECADF62A0}" type="datetimeFigureOut">
              <a:rPr lang="en-US" smtClean="0"/>
              <a:t>9/2/12</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CE615-EFDB-420A-87DA-FB6ECB7719F7}" type="slidenum">
              <a:rPr lang="en-US" smtClean="0"/>
              <a:t>‹#›</a:t>
            </a:fld>
            <a:endParaRPr lang="en-US"/>
          </a:p>
        </p:txBody>
      </p:sp>
    </p:spTree>
    <p:extLst>
      <p:ext uri="{BB962C8B-B14F-4D97-AF65-F5344CB8AC3E}">
        <p14:creationId xmlns:p14="http://schemas.microsoft.com/office/powerpoint/2010/main" val="3385030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t>1</a:t>
            </a:fld>
            <a:endParaRPr lang="en-US"/>
          </a:p>
        </p:txBody>
      </p:sp>
    </p:spTree>
    <p:extLst>
      <p:ext uri="{BB962C8B-B14F-4D97-AF65-F5344CB8AC3E}">
        <p14:creationId xmlns:p14="http://schemas.microsoft.com/office/powerpoint/2010/main" val="2095878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t>10</a:t>
            </a:fld>
            <a:endParaRPr lang="en-US"/>
          </a:p>
        </p:txBody>
      </p:sp>
    </p:spTree>
    <p:extLst>
      <p:ext uri="{BB962C8B-B14F-4D97-AF65-F5344CB8AC3E}">
        <p14:creationId xmlns:p14="http://schemas.microsoft.com/office/powerpoint/2010/main" val="11366614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t>11</a:t>
            </a:fld>
            <a:endParaRPr lang="en-US"/>
          </a:p>
        </p:txBody>
      </p:sp>
    </p:spTree>
    <p:extLst>
      <p:ext uri="{BB962C8B-B14F-4D97-AF65-F5344CB8AC3E}">
        <p14:creationId xmlns:p14="http://schemas.microsoft.com/office/powerpoint/2010/main" val="11043381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t>12</a:t>
            </a:fld>
            <a:endParaRPr lang="en-US"/>
          </a:p>
        </p:txBody>
      </p:sp>
    </p:spTree>
    <p:extLst>
      <p:ext uri="{BB962C8B-B14F-4D97-AF65-F5344CB8AC3E}">
        <p14:creationId xmlns:p14="http://schemas.microsoft.com/office/powerpoint/2010/main" val="1104338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t>2</a:t>
            </a:fld>
            <a:endParaRPr lang="en-US"/>
          </a:p>
        </p:txBody>
      </p:sp>
    </p:spTree>
    <p:extLst>
      <p:ext uri="{BB962C8B-B14F-4D97-AF65-F5344CB8AC3E}">
        <p14:creationId xmlns:p14="http://schemas.microsoft.com/office/powerpoint/2010/main" val="475590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t>3</a:t>
            </a:fld>
            <a:endParaRPr lang="en-US"/>
          </a:p>
        </p:txBody>
      </p:sp>
    </p:spTree>
    <p:extLst>
      <p:ext uri="{BB962C8B-B14F-4D97-AF65-F5344CB8AC3E}">
        <p14:creationId xmlns:p14="http://schemas.microsoft.com/office/powerpoint/2010/main" val="4247606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t>4</a:t>
            </a:fld>
            <a:endParaRPr lang="en-US"/>
          </a:p>
        </p:txBody>
      </p:sp>
    </p:spTree>
    <p:extLst>
      <p:ext uri="{BB962C8B-B14F-4D97-AF65-F5344CB8AC3E}">
        <p14:creationId xmlns:p14="http://schemas.microsoft.com/office/powerpoint/2010/main" val="1669814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pPr marL="0" indent="0">
              <a:buFont typeface="Arial"/>
              <a:buNone/>
            </a:pP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t>5</a:t>
            </a:fld>
            <a:endParaRPr lang="en-US"/>
          </a:p>
        </p:txBody>
      </p:sp>
    </p:spTree>
    <p:extLst>
      <p:ext uri="{BB962C8B-B14F-4D97-AF65-F5344CB8AC3E}">
        <p14:creationId xmlns:p14="http://schemas.microsoft.com/office/powerpoint/2010/main" val="22269896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pPr marL="0" indent="0">
              <a:buFont typeface="Arial"/>
              <a:buNone/>
            </a:pP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t>6</a:t>
            </a:fld>
            <a:endParaRPr lang="en-US"/>
          </a:p>
        </p:txBody>
      </p:sp>
    </p:spTree>
    <p:extLst>
      <p:ext uri="{BB962C8B-B14F-4D97-AF65-F5344CB8AC3E}">
        <p14:creationId xmlns:p14="http://schemas.microsoft.com/office/powerpoint/2010/main" val="388821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t>7</a:t>
            </a:fld>
            <a:endParaRPr lang="en-US"/>
          </a:p>
        </p:txBody>
      </p:sp>
    </p:spTree>
    <p:extLst>
      <p:ext uri="{BB962C8B-B14F-4D97-AF65-F5344CB8AC3E}">
        <p14:creationId xmlns:p14="http://schemas.microsoft.com/office/powerpoint/2010/main" val="33202961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AFCE615-EFDB-420A-87DA-FB6ECB7719F7}" type="slidenum">
              <a:rPr lang="en-US" smtClean="0"/>
              <a:t>8</a:t>
            </a:fld>
            <a:endParaRPr lang="en-US"/>
          </a:p>
        </p:txBody>
      </p:sp>
    </p:spTree>
    <p:extLst>
      <p:ext uri="{BB962C8B-B14F-4D97-AF65-F5344CB8AC3E}">
        <p14:creationId xmlns:p14="http://schemas.microsoft.com/office/powerpoint/2010/main" val="15307576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t>9</a:t>
            </a:fld>
            <a:endParaRPr lang="en-US"/>
          </a:p>
        </p:txBody>
      </p:sp>
    </p:spTree>
    <p:extLst>
      <p:ext uri="{BB962C8B-B14F-4D97-AF65-F5344CB8AC3E}">
        <p14:creationId xmlns:p14="http://schemas.microsoft.com/office/powerpoint/2010/main" val="11366614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age">
    <p:spTree>
      <p:nvGrpSpPr>
        <p:cNvPr id="1" name=""/>
        <p:cNvGrpSpPr/>
        <p:nvPr/>
      </p:nvGrpSpPr>
      <p:grpSpPr>
        <a:xfrm>
          <a:off x="0" y="0"/>
          <a:ext cx="0" cy="0"/>
          <a:chOff x="0" y="0"/>
          <a:chExt cx="0" cy="0"/>
        </a:xfrm>
      </p:grpSpPr>
    </p:spTree>
    <p:extLst>
      <p:ext uri="{BB962C8B-B14F-4D97-AF65-F5344CB8AC3E}">
        <p14:creationId xmlns:p14="http://schemas.microsoft.com/office/powerpoint/2010/main" val="543810269"/>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3">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571500" y="1371600"/>
            <a:ext cx="3771900" cy="3886200"/>
          </a:xfrm>
        </p:spPr>
        <p:txBody>
          <a:bodyPr/>
          <a:lstStyle>
            <a:lvl1pPr marL="0" indent="0">
              <a:buNone/>
              <a:defRPr/>
            </a:lvl1pPr>
          </a:lstStyle>
          <a:p>
            <a:r>
              <a:rPr lang="en-US" dirty="0" smtClean="0"/>
              <a:t>Insert Picture/Visual Here</a:t>
            </a:r>
            <a:endParaRPr lang="en-US" dirty="0"/>
          </a:p>
        </p:txBody>
      </p:sp>
      <p:sp>
        <p:nvSpPr>
          <p:cNvPr id="6" name="Text Placeholder 5"/>
          <p:cNvSpPr>
            <a:spLocks noGrp="1"/>
          </p:cNvSpPr>
          <p:nvPr>
            <p:ph type="body" sz="quarter" idx="11"/>
          </p:nvPr>
        </p:nvSpPr>
        <p:spPr>
          <a:xfrm>
            <a:off x="571500" y="342900"/>
            <a:ext cx="8001000" cy="800100"/>
          </a:xfrm>
        </p:spPr>
        <p:txBody>
          <a:bodyPr/>
          <a:lstStyle>
            <a:lvl1pPr marL="0" indent="0">
              <a:buNone/>
              <a:defRPr baseline="0"/>
            </a:lvl1pPr>
          </a:lstStyle>
          <a:p>
            <a:pPr lvl="0"/>
            <a:endParaRPr lang="en-US" dirty="0"/>
          </a:p>
        </p:txBody>
      </p:sp>
      <p:sp>
        <p:nvSpPr>
          <p:cNvPr id="13" name="Text Placeholder 3"/>
          <p:cNvSpPr>
            <a:spLocks noGrp="1"/>
          </p:cNvSpPr>
          <p:nvPr>
            <p:ph type="body" sz="quarter" idx="12"/>
          </p:nvPr>
        </p:nvSpPr>
        <p:spPr>
          <a:xfrm>
            <a:off x="4686300" y="1371600"/>
            <a:ext cx="4114800" cy="1143000"/>
          </a:xfrm>
        </p:spPr>
        <p:txBody>
          <a:bodyPr/>
          <a:lstStyle>
            <a:lvl1pPr marL="0" indent="0">
              <a:buNone/>
              <a:defRPr>
                <a:solidFill>
                  <a:schemeClr val="accent1"/>
                </a:solidFill>
              </a:defRPr>
            </a:lvl1pPr>
          </a:lstStyle>
          <a:p>
            <a:r>
              <a:rPr lang="en-US" sz="2400" dirty="0" smtClean="0"/>
              <a:t>You can use this box for text</a:t>
            </a:r>
            <a:endParaRPr lang="en-US" sz="2400" dirty="0"/>
          </a:p>
        </p:txBody>
      </p:sp>
      <p:sp>
        <p:nvSpPr>
          <p:cNvPr id="14" name="Text Placeholder 4"/>
          <p:cNvSpPr>
            <a:spLocks noGrp="1"/>
          </p:cNvSpPr>
          <p:nvPr>
            <p:ph type="body" sz="quarter" idx="13"/>
          </p:nvPr>
        </p:nvSpPr>
        <p:spPr>
          <a:xfrm>
            <a:off x="4686300" y="2628900"/>
            <a:ext cx="4114800" cy="1143000"/>
          </a:xfrm>
        </p:spPr>
        <p:txBody>
          <a:bodyPr/>
          <a:lstStyle>
            <a:lvl1pPr marL="0" indent="0">
              <a:buNone/>
              <a:defRPr>
                <a:solidFill>
                  <a:schemeClr val="accent5"/>
                </a:solidFill>
              </a:defRPr>
            </a:lvl1pPr>
          </a:lstStyle>
          <a:p>
            <a:r>
              <a:rPr lang="en-US" sz="2400" dirty="0" smtClean="0"/>
              <a:t>Or this box</a:t>
            </a:r>
            <a:endParaRPr lang="en-US" sz="2400" dirty="0"/>
          </a:p>
        </p:txBody>
      </p:sp>
      <p:sp>
        <p:nvSpPr>
          <p:cNvPr id="15" name="Text Placeholder 5"/>
          <p:cNvSpPr>
            <a:spLocks noGrp="1"/>
          </p:cNvSpPr>
          <p:nvPr>
            <p:ph type="body" sz="quarter" idx="14"/>
          </p:nvPr>
        </p:nvSpPr>
        <p:spPr>
          <a:xfrm>
            <a:off x="4686300" y="3886200"/>
            <a:ext cx="4114800" cy="1143000"/>
          </a:xfrm>
        </p:spPr>
        <p:txBody>
          <a:bodyPr/>
          <a:lstStyle>
            <a:lvl1pPr marL="0" indent="0">
              <a:buNone/>
              <a:defRPr>
                <a:solidFill>
                  <a:schemeClr val="accent3"/>
                </a:solidFill>
              </a:defRPr>
            </a:lvl1pPr>
          </a:lstStyle>
          <a:p>
            <a:r>
              <a:rPr lang="en-US" sz="2400" dirty="0" smtClean="0"/>
              <a:t>Or this box.  Move them around, if necessary. Or just delete.</a:t>
            </a:r>
            <a:endParaRPr lang="en-US" sz="2400" dirty="0"/>
          </a:p>
        </p:txBody>
      </p:sp>
    </p:spTree>
    <p:extLst>
      <p:ext uri="{BB962C8B-B14F-4D97-AF65-F5344CB8AC3E}">
        <p14:creationId xmlns:p14="http://schemas.microsoft.com/office/powerpoint/2010/main" val="2713310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80"/>
                                  </p:iterate>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lt">
                                    <p:tmAbs val="80"/>
                                  </p:iterate>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4" grpId="0" build="p"/>
      <p:bldP spid="15" grpId="0" bui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4">
    <p:spTree>
      <p:nvGrpSpPr>
        <p:cNvPr id="1" name=""/>
        <p:cNvGrpSpPr/>
        <p:nvPr/>
      </p:nvGrpSpPr>
      <p:grpSpPr>
        <a:xfrm>
          <a:off x="0" y="0"/>
          <a:ext cx="0" cy="0"/>
          <a:chOff x="0" y="0"/>
          <a:chExt cx="0" cy="0"/>
        </a:xfrm>
      </p:grpSpPr>
      <p:sp>
        <p:nvSpPr>
          <p:cNvPr id="2" name="Rectangle 1"/>
          <p:cNvSpPr/>
          <p:nvPr userDrawn="1"/>
        </p:nvSpPr>
        <p:spPr>
          <a:xfrm>
            <a:off x="571500" y="342900"/>
            <a:ext cx="4914900" cy="457200"/>
          </a:xfrm>
          <a:prstGeom prst="rect">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6" name="Text Placeholder 5"/>
          <p:cNvSpPr>
            <a:spLocks noGrp="1"/>
          </p:cNvSpPr>
          <p:nvPr>
            <p:ph type="body" sz="quarter" idx="11"/>
          </p:nvPr>
        </p:nvSpPr>
        <p:spPr>
          <a:xfrm>
            <a:off x="571500" y="342900"/>
            <a:ext cx="8001000" cy="457200"/>
          </a:xfrm>
        </p:spPr>
        <p:txBody>
          <a:bodyPr/>
          <a:lstStyle>
            <a:lvl1pPr marL="0" indent="0">
              <a:buNone/>
              <a:defRPr baseline="0"/>
            </a:lvl1pPr>
          </a:lstStyle>
          <a:p>
            <a:pPr lvl="0"/>
            <a:endParaRPr lang="en-US" dirty="0"/>
          </a:p>
        </p:txBody>
      </p:sp>
      <p:sp>
        <p:nvSpPr>
          <p:cNvPr id="11" name="Picture Placeholder 3"/>
          <p:cNvSpPr>
            <a:spLocks noGrp="1"/>
          </p:cNvSpPr>
          <p:nvPr>
            <p:ph type="pic" sz="quarter" idx="10" hasCustomPrompt="1"/>
          </p:nvPr>
        </p:nvSpPr>
        <p:spPr>
          <a:xfrm>
            <a:off x="685800" y="1143000"/>
            <a:ext cx="3771900" cy="4000500"/>
          </a:xfrm>
        </p:spPr>
        <p:txBody>
          <a:bodyPr/>
          <a:lstStyle>
            <a:lvl1pPr marL="0" indent="0">
              <a:buNone/>
              <a:defRPr/>
            </a:lvl1pPr>
          </a:lstStyle>
          <a:p>
            <a:r>
              <a:rPr lang="en-US" dirty="0" smtClean="0"/>
              <a:t>Insert Picture/Visual Here</a:t>
            </a:r>
            <a:endParaRPr lang="en-US" dirty="0"/>
          </a:p>
        </p:txBody>
      </p:sp>
      <p:sp>
        <p:nvSpPr>
          <p:cNvPr id="8" name="Text Placeholder 3"/>
          <p:cNvSpPr>
            <a:spLocks noGrp="1"/>
          </p:cNvSpPr>
          <p:nvPr>
            <p:ph type="body" sz="quarter" idx="12"/>
          </p:nvPr>
        </p:nvSpPr>
        <p:spPr>
          <a:xfrm>
            <a:off x="4686300" y="1371600"/>
            <a:ext cx="4114800" cy="1143000"/>
          </a:xfrm>
        </p:spPr>
        <p:txBody>
          <a:bodyPr/>
          <a:lstStyle>
            <a:lvl1pPr marL="0" indent="0">
              <a:buNone/>
              <a:defRPr>
                <a:solidFill>
                  <a:schemeClr val="accent1"/>
                </a:solidFill>
              </a:defRPr>
            </a:lvl1pPr>
          </a:lstStyle>
          <a:p>
            <a:r>
              <a:rPr lang="en-US" sz="2400" dirty="0" smtClean="0"/>
              <a:t>You can use this box for text</a:t>
            </a:r>
            <a:endParaRPr lang="en-US" sz="2400" dirty="0"/>
          </a:p>
        </p:txBody>
      </p:sp>
      <p:sp>
        <p:nvSpPr>
          <p:cNvPr id="9" name="Text Placeholder 4"/>
          <p:cNvSpPr>
            <a:spLocks noGrp="1"/>
          </p:cNvSpPr>
          <p:nvPr>
            <p:ph type="body" sz="quarter" idx="13"/>
          </p:nvPr>
        </p:nvSpPr>
        <p:spPr>
          <a:xfrm>
            <a:off x="4686300" y="2628900"/>
            <a:ext cx="4114800" cy="1143000"/>
          </a:xfrm>
        </p:spPr>
        <p:txBody>
          <a:bodyPr/>
          <a:lstStyle>
            <a:lvl1pPr marL="0" indent="0">
              <a:buNone/>
              <a:defRPr>
                <a:solidFill>
                  <a:schemeClr val="accent5"/>
                </a:solidFill>
              </a:defRPr>
            </a:lvl1pPr>
          </a:lstStyle>
          <a:p>
            <a:r>
              <a:rPr lang="en-US" sz="2400" dirty="0" smtClean="0"/>
              <a:t>Or this box</a:t>
            </a:r>
            <a:endParaRPr lang="en-US" sz="2400" dirty="0"/>
          </a:p>
        </p:txBody>
      </p:sp>
      <p:sp>
        <p:nvSpPr>
          <p:cNvPr id="10" name="Text Placeholder 5"/>
          <p:cNvSpPr>
            <a:spLocks noGrp="1"/>
          </p:cNvSpPr>
          <p:nvPr>
            <p:ph type="body" sz="quarter" idx="14"/>
          </p:nvPr>
        </p:nvSpPr>
        <p:spPr>
          <a:xfrm>
            <a:off x="4686300" y="3886200"/>
            <a:ext cx="4114800" cy="1143000"/>
          </a:xfrm>
        </p:spPr>
        <p:txBody>
          <a:bodyPr/>
          <a:lstStyle>
            <a:lvl1pPr marL="0" indent="0">
              <a:buNone/>
              <a:defRPr>
                <a:solidFill>
                  <a:schemeClr val="accent3"/>
                </a:solidFill>
              </a:defRPr>
            </a:lvl1pPr>
          </a:lstStyle>
          <a:p>
            <a:r>
              <a:rPr lang="en-US" sz="2400" dirty="0" smtClean="0"/>
              <a:t>Or this box.  Move them around, if necessary. Or just delete.</a:t>
            </a:r>
            <a:endParaRPr lang="en-US" sz="2400" dirty="0"/>
          </a:p>
        </p:txBody>
      </p:sp>
    </p:spTree>
    <p:extLst>
      <p:ext uri="{BB962C8B-B14F-4D97-AF65-F5344CB8AC3E}">
        <p14:creationId xmlns:p14="http://schemas.microsoft.com/office/powerpoint/2010/main" val="22271337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80"/>
                                  </p:iterate>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lt">
                                    <p:tmAbs val="80"/>
                                  </p:iterate>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P spid="10" grpId="0" bui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2400" y="121710"/>
            <a:ext cx="7696200" cy="415396"/>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232772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t's Review">
    <p:spTree>
      <p:nvGrpSpPr>
        <p:cNvPr id="1" name=""/>
        <p:cNvGrpSpPr/>
        <p:nvPr/>
      </p:nvGrpSpPr>
      <p:grpSpPr>
        <a:xfrm>
          <a:off x="0" y="0"/>
          <a:ext cx="0" cy="0"/>
          <a:chOff x="0" y="0"/>
          <a:chExt cx="0" cy="0"/>
        </a:xfrm>
      </p:grpSpPr>
      <p:sp>
        <p:nvSpPr>
          <p:cNvPr id="5" name="Rectangle 4"/>
          <p:cNvSpPr/>
          <p:nvPr/>
        </p:nvSpPr>
        <p:spPr bwMode="auto">
          <a:xfrm>
            <a:off x="457200" y="228600"/>
            <a:ext cx="2743200" cy="5715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t"/>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sz="2800" dirty="0" smtClean="0">
                <a:solidFill>
                  <a:schemeClr val="bg1"/>
                </a:solidFill>
                <a:latin typeface="Orly's Font 2" pitchFamily="66" charset="0"/>
              </a:rPr>
              <a:t>Let’s Review</a:t>
            </a:r>
            <a:endParaRPr lang="en-US" sz="2800" dirty="0">
              <a:solidFill>
                <a:schemeClr val="bg1"/>
              </a:solidFill>
              <a:latin typeface="Orly's Font 2" pitchFamily="66" charset="0"/>
            </a:endParaRPr>
          </a:p>
        </p:txBody>
      </p:sp>
    </p:spTree>
    <p:extLst>
      <p:ext uri="{BB962C8B-B14F-4D97-AF65-F5344CB8AC3E}">
        <p14:creationId xmlns:p14="http://schemas.microsoft.com/office/powerpoint/2010/main" val="10418837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 Common Mistake">
    <p:spTree>
      <p:nvGrpSpPr>
        <p:cNvPr id="1" name=""/>
        <p:cNvGrpSpPr/>
        <p:nvPr/>
      </p:nvGrpSpPr>
      <p:grpSpPr>
        <a:xfrm>
          <a:off x="0" y="0"/>
          <a:ext cx="0" cy="0"/>
          <a:chOff x="0" y="0"/>
          <a:chExt cx="0" cy="0"/>
        </a:xfrm>
      </p:grpSpPr>
      <p:sp>
        <p:nvSpPr>
          <p:cNvPr id="6" name="Rectangle 5"/>
          <p:cNvSpPr/>
          <p:nvPr userDrawn="1"/>
        </p:nvSpPr>
        <p:spPr bwMode="auto">
          <a:xfrm>
            <a:off x="457200" y="228600"/>
            <a:ext cx="3886200" cy="5715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t"/>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sz="2800" dirty="0" smtClean="0">
                <a:solidFill>
                  <a:schemeClr val="bg1"/>
                </a:solidFill>
                <a:latin typeface="Orly's Font 2" pitchFamily="66" charset="0"/>
              </a:rPr>
              <a:t>A Common Mistake</a:t>
            </a:r>
            <a:endParaRPr lang="en-US" sz="2800" dirty="0">
              <a:solidFill>
                <a:schemeClr val="bg1"/>
              </a:solidFill>
              <a:latin typeface="Orly's Font 2" pitchFamily="66" charset="0"/>
            </a:endParaRPr>
          </a:p>
        </p:txBody>
      </p:sp>
    </p:spTree>
    <p:extLst>
      <p:ext uri="{BB962C8B-B14F-4D97-AF65-F5344CB8AC3E}">
        <p14:creationId xmlns:p14="http://schemas.microsoft.com/office/powerpoint/2010/main" val="12190265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re Lesson">
    <p:spTree>
      <p:nvGrpSpPr>
        <p:cNvPr id="1" name=""/>
        <p:cNvGrpSpPr/>
        <p:nvPr/>
      </p:nvGrpSpPr>
      <p:grpSpPr>
        <a:xfrm>
          <a:off x="0" y="0"/>
          <a:ext cx="0" cy="0"/>
          <a:chOff x="0" y="0"/>
          <a:chExt cx="0" cy="0"/>
        </a:xfrm>
      </p:grpSpPr>
      <p:sp>
        <p:nvSpPr>
          <p:cNvPr id="6" name="Rectangle 5"/>
          <p:cNvSpPr/>
          <p:nvPr userDrawn="1"/>
        </p:nvSpPr>
        <p:spPr bwMode="auto">
          <a:xfrm>
            <a:off x="457200" y="228600"/>
            <a:ext cx="2743200" cy="5715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t"/>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sz="2800" dirty="0" smtClean="0">
                <a:solidFill>
                  <a:schemeClr val="bg1"/>
                </a:solidFill>
                <a:latin typeface="Orly's Font 2" pitchFamily="66" charset="0"/>
              </a:rPr>
              <a:t>Core Lesson</a:t>
            </a:r>
            <a:endParaRPr lang="en-US" sz="2800" dirty="0">
              <a:solidFill>
                <a:schemeClr val="bg1"/>
              </a:solidFill>
              <a:latin typeface="Orly's Font 2" pitchFamily="66" charset="0"/>
            </a:endParaRPr>
          </a:p>
        </p:txBody>
      </p:sp>
    </p:spTree>
    <p:extLst>
      <p:ext uri="{BB962C8B-B14F-4D97-AF65-F5344CB8AC3E}">
        <p14:creationId xmlns:p14="http://schemas.microsoft.com/office/powerpoint/2010/main" val="24526731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uided Practice">
    <p:spTree>
      <p:nvGrpSpPr>
        <p:cNvPr id="1" name=""/>
        <p:cNvGrpSpPr/>
        <p:nvPr/>
      </p:nvGrpSpPr>
      <p:grpSpPr>
        <a:xfrm>
          <a:off x="0" y="0"/>
          <a:ext cx="0" cy="0"/>
          <a:chOff x="0" y="0"/>
          <a:chExt cx="0" cy="0"/>
        </a:xfrm>
      </p:grpSpPr>
      <p:sp>
        <p:nvSpPr>
          <p:cNvPr id="6" name="Rectangle 5"/>
          <p:cNvSpPr/>
          <p:nvPr userDrawn="1"/>
        </p:nvSpPr>
        <p:spPr bwMode="auto">
          <a:xfrm>
            <a:off x="457200" y="228600"/>
            <a:ext cx="3314700" cy="5715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t"/>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sz="2800" dirty="0" smtClean="0">
                <a:solidFill>
                  <a:schemeClr val="bg1"/>
                </a:solidFill>
                <a:latin typeface="Orly's Font 2" pitchFamily="66" charset="0"/>
              </a:rPr>
              <a:t>Guided Practice</a:t>
            </a:r>
            <a:endParaRPr lang="en-US" sz="2800" dirty="0">
              <a:solidFill>
                <a:schemeClr val="bg1"/>
              </a:solidFill>
              <a:latin typeface="Orly's Font 2" pitchFamily="66" charset="0"/>
            </a:endParaRPr>
          </a:p>
        </p:txBody>
      </p:sp>
    </p:spTree>
    <p:extLst>
      <p:ext uri="{BB962C8B-B14F-4D97-AF65-F5344CB8AC3E}">
        <p14:creationId xmlns:p14="http://schemas.microsoft.com/office/powerpoint/2010/main" val="28795083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xtension Activities">
    <p:spTree>
      <p:nvGrpSpPr>
        <p:cNvPr id="1" name=""/>
        <p:cNvGrpSpPr/>
        <p:nvPr/>
      </p:nvGrpSpPr>
      <p:grpSpPr>
        <a:xfrm>
          <a:off x="0" y="0"/>
          <a:ext cx="0" cy="0"/>
          <a:chOff x="0" y="0"/>
          <a:chExt cx="0" cy="0"/>
        </a:xfrm>
      </p:grpSpPr>
      <p:sp>
        <p:nvSpPr>
          <p:cNvPr id="7" name="Rectangle 6"/>
          <p:cNvSpPr/>
          <p:nvPr userDrawn="1"/>
        </p:nvSpPr>
        <p:spPr bwMode="auto">
          <a:xfrm>
            <a:off x="457200" y="228600"/>
            <a:ext cx="3771900" cy="5715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t"/>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sz="2800" dirty="0" smtClean="0">
                <a:solidFill>
                  <a:schemeClr val="bg1"/>
                </a:solidFill>
                <a:latin typeface="Orly's Font 2" pitchFamily="66" charset="0"/>
              </a:rPr>
              <a:t>Extension Activities</a:t>
            </a:r>
            <a:endParaRPr lang="en-US" sz="2800" dirty="0">
              <a:solidFill>
                <a:schemeClr val="bg1"/>
              </a:solidFill>
              <a:latin typeface="Orly's Font 2" pitchFamily="66" charset="0"/>
            </a:endParaRPr>
          </a:p>
        </p:txBody>
      </p:sp>
    </p:spTree>
    <p:extLst>
      <p:ext uri="{BB962C8B-B14F-4D97-AF65-F5344CB8AC3E}">
        <p14:creationId xmlns:p14="http://schemas.microsoft.com/office/powerpoint/2010/main" val="40528998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eck for Understanding">
    <p:spTree>
      <p:nvGrpSpPr>
        <p:cNvPr id="1" name=""/>
        <p:cNvGrpSpPr/>
        <p:nvPr/>
      </p:nvGrpSpPr>
      <p:grpSpPr>
        <a:xfrm>
          <a:off x="0" y="0"/>
          <a:ext cx="0" cy="0"/>
          <a:chOff x="0" y="0"/>
          <a:chExt cx="0" cy="0"/>
        </a:xfrm>
      </p:grpSpPr>
      <p:sp>
        <p:nvSpPr>
          <p:cNvPr id="7" name="Rectangle 6"/>
          <p:cNvSpPr/>
          <p:nvPr userDrawn="1"/>
        </p:nvSpPr>
        <p:spPr bwMode="auto">
          <a:xfrm>
            <a:off x="457200" y="228600"/>
            <a:ext cx="2514600" cy="5715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t"/>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sz="2800" dirty="0" smtClean="0">
                <a:solidFill>
                  <a:schemeClr val="bg1"/>
                </a:solidFill>
                <a:latin typeface="Orly's Font 2" pitchFamily="66" charset="0"/>
              </a:rPr>
              <a:t>Quick Quiz</a:t>
            </a:r>
            <a:endParaRPr lang="en-US" sz="2800" dirty="0">
              <a:solidFill>
                <a:schemeClr val="bg1"/>
              </a:solidFill>
              <a:latin typeface="Orly's Font 2" pitchFamily="66" charset="0"/>
            </a:endParaRPr>
          </a:p>
        </p:txBody>
      </p:sp>
    </p:spTree>
    <p:extLst>
      <p:ext uri="{BB962C8B-B14F-4D97-AF65-F5344CB8AC3E}">
        <p14:creationId xmlns:p14="http://schemas.microsoft.com/office/powerpoint/2010/main" val="40528998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1">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4686300" y="1371600"/>
            <a:ext cx="3771900" cy="3886200"/>
          </a:xfrm>
        </p:spPr>
        <p:txBody>
          <a:bodyPr/>
          <a:lstStyle>
            <a:lvl1pPr marL="0" indent="0">
              <a:buNone/>
              <a:defRPr/>
            </a:lvl1pPr>
          </a:lstStyle>
          <a:p>
            <a:r>
              <a:rPr lang="en-US" dirty="0" smtClean="0"/>
              <a:t>Insert Picture/Visual Here</a:t>
            </a:r>
            <a:endParaRPr lang="en-US" dirty="0"/>
          </a:p>
        </p:txBody>
      </p:sp>
      <p:sp>
        <p:nvSpPr>
          <p:cNvPr id="6" name="Text Placeholder 5"/>
          <p:cNvSpPr>
            <a:spLocks noGrp="1"/>
          </p:cNvSpPr>
          <p:nvPr>
            <p:ph type="body" sz="quarter" idx="11"/>
          </p:nvPr>
        </p:nvSpPr>
        <p:spPr>
          <a:xfrm>
            <a:off x="571500" y="342900"/>
            <a:ext cx="8001000" cy="800100"/>
          </a:xfrm>
        </p:spPr>
        <p:txBody>
          <a:bodyPr/>
          <a:lstStyle>
            <a:lvl1pPr marL="0" indent="0">
              <a:buNone/>
              <a:defRPr baseline="0"/>
            </a:lvl1pPr>
          </a:lstStyle>
          <a:p>
            <a:pPr lvl="0"/>
            <a:endParaRPr lang="en-US" dirty="0"/>
          </a:p>
        </p:txBody>
      </p:sp>
      <p:sp>
        <p:nvSpPr>
          <p:cNvPr id="7" name="Text Placeholder 3"/>
          <p:cNvSpPr>
            <a:spLocks noGrp="1"/>
          </p:cNvSpPr>
          <p:nvPr>
            <p:ph type="body" sz="quarter" idx="12"/>
          </p:nvPr>
        </p:nvSpPr>
        <p:spPr>
          <a:xfrm>
            <a:off x="457200" y="1485900"/>
            <a:ext cx="4114800" cy="1143000"/>
          </a:xfrm>
        </p:spPr>
        <p:txBody>
          <a:bodyPr/>
          <a:lstStyle>
            <a:lvl1pPr marL="0" indent="0">
              <a:buNone/>
              <a:defRPr>
                <a:solidFill>
                  <a:schemeClr val="accent1"/>
                </a:solidFill>
              </a:defRPr>
            </a:lvl1pPr>
          </a:lstStyle>
          <a:p>
            <a:r>
              <a:rPr lang="en-US" sz="2400" dirty="0" smtClean="0"/>
              <a:t>You can use this box for text</a:t>
            </a:r>
            <a:endParaRPr lang="en-US" sz="2400" dirty="0"/>
          </a:p>
        </p:txBody>
      </p:sp>
      <p:sp>
        <p:nvSpPr>
          <p:cNvPr id="11" name="Text Placeholder 4"/>
          <p:cNvSpPr>
            <a:spLocks noGrp="1"/>
          </p:cNvSpPr>
          <p:nvPr>
            <p:ph type="body" sz="quarter" idx="13"/>
          </p:nvPr>
        </p:nvSpPr>
        <p:spPr>
          <a:xfrm>
            <a:off x="457200" y="2743200"/>
            <a:ext cx="4114800" cy="1143000"/>
          </a:xfrm>
        </p:spPr>
        <p:txBody>
          <a:bodyPr/>
          <a:lstStyle>
            <a:lvl1pPr marL="0" indent="0">
              <a:buNone/>
              <a:defRPr>
                <a:solidFill>
                  <a:schemeClr val="accent5"/>
                </a:solidFill>
              </a:defRPr>
            </a:lvl1pPr>
          </a:lstStyle>
          <a:p>
            <a:r>
              <a:rPr lang="en-US" sz="2400" dirty="0" smtClean="0"/>
              <a:t>Or this box</a:t>
            </a:r>
            <a:endParaRPr lang="en-US" sz="2400" dirty="0"/>
          </a:p>
        </p:txBody>
      </p:sp>
      <p:sp>
        <p:nvSpPr>
          <p:cNvPr id="12" name="Text Placeholder 5"/>
          <p:cNvSpPr>
            <a:spLocks noGrp="1"/>
          </p:cNvSpPr>
          <p:nvPr>
            <p:ph type="body" sz="quarter" idx="14"/>
          </p:nvPr>
        </p:nvSpPr>
        <p:spPr>
          <a:xfrm>
            <a:off x="457200" y="4000500"/>
            <a:ext cx="4114800" cy="1143000"/>
          </a:xfrm>
        </p:spPr>
        <p:txBody>
          <a:bodyPr/>
          <a:lstStyle>
            <a:lvl1pPr marL="0" indent="0">
              <a:buNone/>
              <a:defRPr>
                <a:solidFill>
                  <a:schemeClr val="accent3"/>
                </a:solidFill>
              </a:defRPr>
            </a:lvl1pPr>
          </a:lstStyle>
          <a:p>
            <a:r>
              <a:rPr lang="en-US" sz="2400" dirty="0" smtClean="0"/>
              <a:t>Or this box.  Move them around, if necessary. Or just delete.</a:t>
            </a:r>
            <a:endParaRPr lang="en-US" sz="2400" dirty="0"/>
          </a:p>
        </p:txBody>
      </p:sp>
    </p:spTree>
    <p:extLst>
      <p:ext uri="{BB962C8B-B14F-4D97-AF65-F5344CB8AC3E}">
        <p14:creationId xmlns:p14="http://schemas.microsoft.com/office/powerpoint/2010/main" val="15328654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80"/>
                                  </p:iterate>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lt">
                                    <p:tmAbs val="80"/>
                                  </p:iterate>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1" grpId="0" build="p"/>
      <p:bldP spid="12" grpId="0" bui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2">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571500" y="1371600"/>
            <a:ext cx="7772400" cy="3886200"/>
          </a:xfrm>
        </p:spPr>
        <p:txBody>
          <a:bodyPr/>
          <a:lstStyle>
            <a:lvl1pPr marL="0" indent="0">
              <a:buNone/>
              <a:defRPr baseline="0"/>
            </a:lvl1pPr>
          </a:lstStyle>
          <a:p>
            <a:r>
              <a:rPr lang="en-US" dirty="0" smtClean="0"/>
              <a:t>Insert picture/visual here and drag wherever you’d like.</a:t>
            </a:r>
            <a:endParaRPr lang="en-US" dirty="0"/>
          </a:p>
        </p:txBody>
      </p:sp>
      <p:sp>
        <p:nvSpPr>
          <p:cNvPr id="6" name="Text Placeholder 5"/>
          <p:cNvSpPr>
            <a:spLocks noGrp="1"/>
          </p:cNvSpPr>
          <p:nvPr>
            <p:ph type="body" sz="quarter" idx="11"/>
          </p:nvPr>
        </p:nvSpPr>
        <p:spPr>
          <a:xfrm>
            <a:off x="571500" y="342900"/>
            <a:ext cx="8001000" cy="800100"/>
          </a:xfrm>
        </p:spPr>
        <p:txBody>
          <a:bodyPr/>
          <a:lstStyle>
            <a:lvl1pPr marL="0" indent="0">
              <a:buNone/>
              <a:defRPr baseline="0"/>
            </a:lvl1pPr>
          </a:lstStyle>
          <a:p>
            <a:pPr lvl="0"/>
            <a:endParaRPr lang="en-US" dirty="0"/>
          </a:p>
        </p:txBody>
      </p:sp>
    </p:spTree>
    <p:extLst>
      <p:ext uri="{BB962C8B-B14F-4D97-AF65-F5344CB8AC3E}">
        <p14:creationId xmlns:p14="http://schemas.microsoft.com/office/powerpoint/2010/main" val="3176732437"/>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Text Placeholder 2"/>
          <p:cNvSpPr>
            <a:spLocks noGrp="1"/>
          </p:cNvSpPr>
          <p:nvPr>
            <p:ph type="body" idx="1"/>
          </p:nvPr>
        </p:nvSpPr>
        <p:spPr bwMode="auto">
          <a:xfrm>
            <a:off x="114300" y="114300"/>
            <a:ext cx="89154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3" name="Picture 2" descr="C:\Users\Eric Westendorf\Dropbox\LearnZillion\marketing\Logo\NEW LOGO!\LearnZillion just the long logo-0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6629400" y="5143500"/>
            <a:ext cx="2400300" cy="48006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714" r:id="rId1"/>
    <p:sldLayoutId id="2147483709" r:id="rId2"/>
    <p:sldLayoutId id="2147483702" r:id="rId3"/>
    <p:sldLayoutId id="2147483715" r:id="rId4"/>
    <p:sldLayoutId id="2147483711" r:id="rId5"/>
    <p:sldLayoutId id="2147483713" r:id="rId6"/>
    <p:sldLayoutId id="2147483712" r:id="rId7"/>
    <p:sldLayoutId id="2147483703" r:id="rId8"/>
    <p:sldLayoutId id="2147483705" r:id="rId9"/>
    <p:sldLayoutId id="2147483704" r:id="rId10"/>
    <p:sldLayoutId id="2147483706" r:id="rId11"/>
    <p:sldLayoutId id="2147483730" r:id="rId12"/>
  </p:sldLayoutIdLst>
  <p:timing>
    <p:tnLst>
      <p:par>
        <p:cTn xmlns:p14="http://schemas.microsoft.com/office/powerpoint/2010/main" id="1" dur="indefinite" restart="never" nodeType="tmRoot"/>
      </p:par>
    </p:tnLst>
  </p:timing>
  <p:txStyles>
    <p:titleStyle>
      <a:lvl1pPr algn="l" rtl="0" fontAlgn="base">
        <a:spcBef>
          <a:spcPct val="0"/>
        </a:spcBef>
        <a:spcAft>
          <a:spcPct val="0"/>
        </a:spcAft>
        <a:defRPr sz="2400" b="0" kern="1200">
          <a:solidFill>
            <a:schemeClr val="tx1"/>
          </a:solidFill>
          <a:latin typeface="+mj-lt"/>
          <a:ea typeface="+mj-ea"/>
          <a:cs typeface="+mj-cs"/>
        </a:defRPr>
      </a:lvl1pPr>
      <a:lvl2pPr algn="l" rtl="0" fontAlgn="base">
        <a:spcBef>
          <a:spcPct val="0"/>
        </a:spcBef>
        <a:spcAft>
          <a:spcPct val="0"/>
        </a:spcAft>
        <a:defRPr sz="2400" b="1">
          <a:solidFill>
            <a:schemeClr val="bg1"/>
          </a:solidFill>
          <a:latin typeface="Calibri" pitchFamily="34" charset="0"/>
        </a:defRPr>
      </a:lvl2pPr>
      <a:lvl3pPr algn="l" rtl="0" fontAlgn="base">
        <a:spcBef>
          <a:spcPct val="0"/>
        </a:spcBef>
        <a:spcAft>
          <a:spcPct val="0"/>
        </a:spcAft>
        <a:defRPr sz="2400" b="1">
          <a:solidFill>
            <a:schemeClr val="bg1"/>
          </a:solidFill>
          <a:latin typeface="Calibri" pitchFamily="34" charset="0"/>
        </a:defRPr>
      </a:lvl3pPr>
      <a:lvl4pPr algn="l" rtl="0" fontAlgn="base">
        <a:spcBef>
          <a:spcPct val="0"/>
        </a:spcBef>
        <a:spcAft>
          <a:spcPct val="0"/>
        </a:spcAft>
        <a:defRPr sz="2400" b="1">
          <a:solidFill>
            <a:schemeClr val="bg1"/>
          </a:solidFill>
          <a:latin typeface="Calibri" pitchFamily="34" charset="0"/>
        </a:defRPr>
      </a:lvl4pPr>
      <a:lvl5pPr algn="l" rtl="0" fontAlgn="base">
        <a:spcBef>
          <a:spcPct val="0"/>
        </a:spcBef>
        <a:spcAft>
          <a:spcPct val="0"/>
        </a:spcAft>
        <a:defRPr sz="2400" b="1">
          <a:solidFill>
            <a:schemeClr val="bg1"/>
          </a:solidFill>
          <a:latin typeface="Calibri" pitchFamily="34" charset="0"/>
        </a:defRPr>
      </a:lvl5pPr>
      <a:lvl6pPr marL="457200" algn="l" rtl="0" fontAlgn="base">
        <a:spcBef>
          <a:spcPct val="0"/>
        </a:spcBef>
        <a:spcAft>
          <a:spcPct val="0"/>
        </a:spcAft>
        <a:defRPr sz="2400" b="1">
          <a:solidFill>
            <a:schemeClr val="bg1"/>
          </a:solidFill>
          <a:latin typeface="Calibri" pitchFamily="34" charset="0"/>
        </a:defRPr>
      </a:lvl6pPr>
      <a:lvl7pPr marL="914400" algn="l" rtl="0" fontAlgn="base">
        <a:spcBef>
          <a:spcPct val="0"/>
        </a:spcBef>
        <a:spcAft>
          <a:spcPct val="0"/>
        </a:spcAft>
        <a:defRPr sz="2400" b="1">
          <a:solidFill>
            <a:schemeClr val="bg1"/>
          </a:solidFill>
          <a:latin typeface="Calibri" pitchFamily="34" charset="0"/>
        </a:defRPr>
      </a:lvl7pPr>
      <a:lvl8pPr marL="1371600" algn="l" rtl="0" fontAlgn="base">
        <a:spcBef>
          <a:spcPct val="0"/>
        </a:spcBef>
        <a:spcAft>
          <a:spcPct val="0"/>
        </a:spcAft>
        <a:defRPr sz="2400" b="1">
          <a:solidFill>
            <a:schemeClr val="bg1"/>
          </a:solidFill>
          <a:latin typeface="Calibri" pitchFamily="34" charset="0"/>
        </a:defRPr>
      </a:lvl8pPr>
      <a:lvl9pPr marL="1828800" algn="l" rtl="0" fontAlgn="base">
        <a:spcBef>
          <a:spcPct val="0"/>
        </a:spcBef>
        <a:spcAft>
          <a:spcPct val="0"/>
        </a:spcAft>
        <a:defRPr sz="2400" b="1">
          <a:solidFill>
            <a:schemeClr val="bg1"/>
          </a:solidFill>
          <a:latin typeface="Calibri" pitchFamily="34" charset="0"/>
        </a:defRPr>
      </a:lvl9pPr>
    </p:titleStyle>
    <p:bodyStyle>
      <a:lvl1pPr marL="228600" indent="-228600" algn="l" rtl="0" fontAlgn="base">
        <a:spcBef>
          <a:spcPct val="20000"/>
        </a:spcBef>
        <a:spcAft>
          <a:spcPct val="0"/>
        </a:spcAft>
        <a:buFont typeface="Wingdings" pitchFamily="2" charset="2"/>
        <a:buChar char="§"/>
        <a:defRPr sz="2400" kern="1200">
          <a:solidFill>
            <a:schemeClr val="tx1"/>
          </a:solidFill>
          <a:latin typeface="Orly's Font 2"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2"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2"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2"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2"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2.tif"/><Relationship Id="rId5" Type="http://schemas.openxmlformats.org/officeDocument/2006/relationships/image" Target="../media/image3.tif"/><Relationship Id="rId6" Type="http://schemas.openxmlformats.org/officeDocument/2006/relationships/image" Target="../media/image4.tif"/><Relationship Id="rId7" Type="http://schemas.openxmlformats.org/officeDocument/2006/relationships/image" Target="../media/image5.tif"/><Relationship Id="rId1" Type="http://schemas.openxmlformats.org/officeDocument/2006/relationships/themeOverride" Target="../theme/themeOverride1.x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28.t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image" Target="../media/image9.tif"/><Relationship Id="rId5" Type="http://schemas.openxmlformats.org/officeDocument/2006/relationships/oleObject" Target="../embeddings/oleObject1.bin"/><Relationship Id="rId6" Type="http://schemas.openxmlformats.org/officeDocument/2006/relationships/image" Target="../media/image6.emf"/><Relationship Id="rId7" Type="http://schemas.openxmlformats.org/officeDocument/2006/relationships/oleObject" Target="../embeddings/oleObject2.bin"/><Relationship Id="rId8" Type="http://schemas.openxmlformats.org/officeDocument/2006/relationships/image" Target="../media/image7.emf"/><Relationship Id="rId9" Type="http://schemas.openxmlformats.org/officeDocument/2006/relationships/oleObject" Target="../embeddings/oleObject3.bin"/><Relationship Id="rId10" Type="http://schemas.openxmlformats.org/officeDocument/2006/relationships/image" Target="../media/image8.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0.tif"/></Relationships>
</file>

<file path=ppt/slides/_rels/slide5.xml.rels><?xml version="1.0" encoding="UTF-8" standalone="yes"?>
<Relationships xmlns="http://schemas.openxmlformats.org/package/2006/relationships"><Relationship Id="rId9" Type="http://schemas.openxmlformats.org/officeDocument/2006/relationships/image" Target="../media/image16.tif"/><Relationship Id="rId20" Type="http://schemas.openxmlformats.org/officeDocument/2006/relationships/oleObject" Target="../embeddings/oleObject12.bin"/><Relationship Id="rId21" Type="http://schemas.openxmlformats.org/officeDocument/2006/relationships/oleObject" Target="../embeddings/oleObject13.bin"/><Relationship Id="rId22" Type="http://schemas.openxmlformats.org/officeDocument/2006/relationships/image" Target="../media/image12.emf"/><Relationship Id="rId23" Type="http://schemas.openxmlformats.org/officeDocument/2006/relationships/oleObject" Target="../embeddings/oleObject14.bin"/><Relationship Id="rId24" Type="http://schemas.openxmlformats.org/officeDocument/2006/relationships/image" Target="../media/image13.emf"/><Relationship Id="rId25" Type="http://schemas.openxmlformats.org/officeDocument/2006/relationships/oleObject" Target="../embeddings/oleObject15.bin"/><Relationship Id="rId26" Type="http://schemas.openxmlformats.org/officeDocument/2006/relationships/image" Target="../media/image14.emf"/><Relationship Id="rId10" Type="http://schemas.openxmlformats.org/officeDocument/2006/relationships/image" Target="../media/image17.tif"/><Relationship Id="rId11" Type="http://schemas.openxmlformats.org/officeDocument/2006/relationships/oleObject" Target="../embeddings/oleObject4.bin"/><Relationship Id="rId12" Type="http://schemas.openxmlformats.org/officeDocument/2006/relationships/image" Target="../media/image11.emf"/><Relationship Id="rId13" Type="http://schemas.openxmlformats.org/officeDocument/2006/relationships/oleObject" Target="../embeddings/oleObject5.bin"/><Relationship Id="rId14" Type="http://schemas.openxmlformats.org/officeDocument/2006/relationships/oleObject" Target="../embeddings/oleObject6.bin"/><Relationship Id="rId15" Type="http://schemas.openxmlformats.org/officeDocument/2006/relationships/oleObject" Target="../embeddings/oleObject7.bin"/><Relationship Id="rId16" Type="http://schemas.openxmlformats.org/officeDocument/2006/relationships/oleObject" Target="../embeddings/oleObject8.bin"/><Relationship Id="rId17" Type="http://schemas.openxmlformats.org/officeDocument/2006/relationships/oleObject" Target="../embeddings/oleObject9.bin"/><Relationship Id="rId18" Type="http://schemas.openxmlformats.org/officeDocument/2006/relationships/oleObject" Target="../embeddings/oleObject10.bin"/><Relationship Id="rId19" Type="http://schemas.openxmlformats.org/officeDocument/2006/relationships/oleObject" Target="../embeddings/oleObject11.bin"/><Relationship Id="rId1" Type="http://schemas.openxmlformats.org/officeDocument/2006/relationships/vmlDrawing" Target="../drawings/vmlDrawing2.vml"/><Relationship Id="rId2" Type="http://schemas.openxmlformats.org/officeDocument/2006/relationships/slideLayout" Target="../slideLayouts/slideLayout4.xml"/><Relationship Id="rId3" Type="http://schemas.openxmlformats.org/officeDocument/2006/relationships/notesSlide" Target="../notesSlides/notesSlide5.xml"/><Relationship Id="rId4" Type="http://schemas.openxmlformats.org/officeDocument/2006/relationships/image" Target="../media/image2.tif"/><Relationship Id="rId5" Type="http://schemas.openxmlformats.org/officeDocument/2006/relationships/image" Target="../media/image3.tif"/><Relationship Id="rId6" Type="http://schemas.openxmlformats.org/officeDocument/2006/relationships/image" Target="../media/image4.tif"/><Relationship Id="rId7" Type="http://schemas.openxmlformats.org/officeDocument/2006/relationships/image" Target="../media/image5.tif"/><Relationship Id="rId8" Type="http://schemas.openxmlformats.org/officeDocument/2006/relationships/image" Target="../media/image15.tif"/></Relationships>
</file>

<file path=ppt/slides/_rels/slide6.xml.rels><?xml version="1.0" encoding="UTF-8" standalone="yes"?>
<Relationships xmlns="http://schemas.openxmlformats.org/package/2006/relationships"><Relationship Id="rId9" Type="http://schemas.openxmlformats.org/officeDocument/2006/relationships/image" Target="../media/image26.tif"/><Relationship Id="rId20" Type="http://schemas.openxmlformats.org/officeDocument/2006/relationships/oleObject" Target="../embeddings/oleObject23.bin"/><Relationship Id="rId21" Type="http://schemas.openxmlformats.org/officeDocument/2006/relationships/image" Target="../media/image20.emf"/><Relationship Id="rId10" Type="http://schemas.openxmlformats.org/officeDocument/2006/relationships/image" Target="../media/image27.tif"/><Relationship Id="rId11" Type="http://schemas.openxmlformats.org/officeDocument/2006/relationships/oleObject" Target="../embeddings/oleObject16.bin"/><Relationship Id="rId12" Type="http://schemas.openxmlformats.org/officeDocument/2006/relationships/image" Target="../media/image18.emf"/><Relationship Id="rId13" Type="http://schemas.openxmlformats.org/officeDocument/2006/relationships/oleObject" Target="../embeddings/oleObject17.bin"/><Relationship Id="rId14" Type="http://schemas.openxmlformats.org/officeDocument/2006/relationships/oleObject" Target="../embeddings/oleObject18.bin"/><Relationship Id="rId15" Type="http://schemas.openxmlformats.org/officeDocument/2006/relationships/oleObject" Target="../embeddings/oleObject19.bin"/><Relationship Id="rId16" Type="http://schemas.openxmlformats.org/officeDocument/2006/relationships/oleObject" Target="../embeddings/oleObject20.bin"/><Relationship Id="rId17" Type="http://schemas.openxmlformats.org/officeDocument/2006/relationships/oleObject" Target="../embeddings/oleObject21.bin"/><Relationship Id="rId18" Type="http://schemas.openxmlformats.org/officeDocument/2006/relationships/oleObject" Target="../embeddings/oleObject22.bin"/><Relationship Id="rId19" Type="http://schemas.openxmlformats.org/officeDocument/2006/relationships/image" Target="../media/image19.emf"/><Relationship Id="rId1" Type="http://schemas.openxmlformats.org/officeDocument/2006/relationships/vmlDrawing" Target="../drawings/vmlDrawing3.vml"/><Relationship Id="rId2" Type="http://schemas.openxmlformats.org/officeDocument/2006/relationships/slideLayout" Target="../slideLayouts/slideLayout4.xml"/><Relationship Id="rId3" Type="http://schemas.openxmlformats.org/officeDocument/2006/relationships/notesSlide" Target="../notesSlides/notesSlide6.xml"/><Relationship Id="rId4" Type="http://schemas.openxmlformats.org/officeDocument/2006/relationships/image" Target="../media/image21.tif"/><Relationship Id="rId5" Type="http://schemas.openxmlformats.org/officeDocument/2006/relationships/image" Target="../media/image22.tif"/><Relationship Id="rId6" Type="http://schemas.openxmlformats.org/officeDocument/2006/relationships/image" Target="../media/image23.tif"/><Relationship Id="rId7" Type="http://schemas.openxmlformats.org/officeDocument/2006/relationships/image" Target="../media/image24.tif"/><Relationship Id="rId8" Type="http://schemas.openxmlformats.org/officeDocument/2006/relationships/image" Target="../media/image25.t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1943100" y="1028700"/>
            <a:ext cx="5486400" cy="685800"/>
          </a:xfrm>
        </p:spPr>
        <p:txBody>
          <a:bodyPr/>
          <a:lstStyle/>
          <a:p>
            <a:pPr marL="0" indent="0" algn="ctr">
              <a:buNone/>
            </a:pPr>
            <a:r>
              <a:rPr lang="en-US" sz="2800" dirty="0" smtClean="0">
                <a:solidFill>
                  <a:schemeClr val="accent5"/>
                </a:solidFill>
              </a:rPr>
              <a:t>How do you find the probability of pulling a blue marble?</a:t>
            </a:r>
            <a:endParaRPr lang="en-US" sz="2800" dirty="0">
              <a:solidFill>
                <a:schemeClr val="accent5"/>
              </a:solidFill>
            </a:endParaRPr>
          </a:p>
        </p:txBody>
      </p:sp>
      <p:sp>
        <p:nvSpPr>
          <p:cNvPr id="3" name="Text Placeholder 2"/>
          <p:cNvSpPr>
            <a:spLocks noGrp="1"/>
          </p:cNvSpPr>
          <p:nvPr>
            <p:ph type="body" sz="quarter" idx="4294967295"/>
          </p:nvPr>
        </p:nvSpPr>
        <p:spPr>
          <a:xfrm>
            <a:off x="800100" y="1257300"/>
            <a:ext cx="7315200" cy="1371600"/>
          </a:xfrm>
        </p:spPr>
        <p:txBody>
          <a:bodyPr/>
          <a:lstStyle/>
          <a:p>
            <a:pPr marL="0" indent="0" algn="ctr">
              <a:buNone/>
            </a:pPr>
            <a:r>
              <a:rPr lang="en-US" sz="2800" dirty="0" smtClean="0">
                <a:solidFill>
                  <a:schemeClr val="accent1"/>
                </a:solidFill>
              </a:rPr>
              <a:t>A bag is full of 3 blue, 4 green and 2 red marbles.</a:t>
            </a:r>
            <a:endParaRPr lang="en-US" sz="2800" dirty="0">
              <a:solidFill>
                <a:schemeClr val="accent1"/>
              </a:solidFill>
            </a:endParaRPr>
          </a:p>
        </p:txBody>
      </p:sp>
      <p:pic>
        <p:nvPicPr>
          <p:cNvPr id="4" name="Picture 3" descr="marblebag.t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00400" y="2514600"/>
            <a:ext cx="2743200" cy="2719010"/>
          </a:xfrm>
          <a:prstGeom prst="rect">
            <a:avLst/>
          </a:prstGeom>
        </p:spPr>
      </p:pic>
      <p:pic>
        <p:nvPicPr>
          <p:cNvPr id="5" name="Picture 4" descr="bluemarble.t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29101" y="4418370"/>
            <a:ext cx="457200" cy="496529"/>
          </a:xfrm>
          <a:prstGeom prst="rect">
            <a:avLst/>
          </a:prstGeom>
        </p:spPr>
      </p:pic>
      <p:pic>
        <p:nvPicPr>
          <p:cNvPr id="6" name="Picture 5" descr="greenmarble.t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43500" y="4229100"/>
            <a:ext cx="457200" cy="496529"/>
          </a:xfrm>
          <a:prstGeom prst="rect">
            <a:avLst/>
          </a:prstGeom>
        </p:spPr>
      </p:pic>
      <p:pic>
        <p:nvPicPr>
          <p:cNvPr id="7" name="Picture 6" descr="orangemarble.ti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00500" y="3886200"/>
            <a:ext cx="457199" cy="496528"/>
          </a:xfrm>
          <a:prstGeom prst="rect">
            <a:avLst/>
          </a:prstGeom>
        </p:spPr>
      </p:pic>
      <p:pic>
        <p:nvPicPr>
          <p:cNvPr id="8" name="Picture 7" descr="greenmarble.t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57600" y="4343400"/>
            <a:ext cx="457200" cy="496529"/>
          </a:xfrm>
          <a:prstGeom prst="rect">
            <a:avLst/>
          </a:prstGeom>
        </p:spPr>
      </p:pic>
      <p:pic>
        <p:nvPicPr>
          <p:cNvPr id="9" name="Picture 8" descr="greenmarble.t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57700" y="3657600"/>
            <a:ext cx="457200" cy="496529"/>
          </a:xfrm>
          <a:prstGeom prst="rect">
            <a:avLst/>
          </a:prstGeom>
        </p:spPr>
      </p:pic>
      <p:pic>
        <p:nvPicPr>
          <p:cNvPr id="10" name="Picture 9" descr="greenmarble.t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71900" y="3200400"/>
            <a:ext cx="457200" cy="496529"/>
          </a:xfrm>
          <a:prstGeom prst="rect">
            <a:avLst/>
          </a:prstGeom>
        </p:spPr>
      </p:pic>
      <p:pic>
        <p:nvPicPr>
          <p:cNvPr id="11" name="Picture 10" descr="bluemarble.t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00601" y="3200400"/>
            <a:ext cx="457200" cy="496529"/>
          </a:xfrm>
          <a:prstGeom prst="rect">
            <a:avLst/>
          </a:prstGeom>
        </p:spPr>
      </p:pic>
      <p:pic>
        <p:nvPicPr>
          <p:cNvPr id="12" name="Picture 11" descr="bluemarble.t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43300" y="3886200"/>
            <a:ext cx="457200" cy="496529"/>
          </a:xfrm>
          <a:prstGeom prst="rect">
            <a:avLst/>
          </a:prstGeom>
        </p:spPr>
      </p:pic>
      <p:pic>
        <p:nvPicPr>
          <p:cNvPr id="14" name="Picture 13" descr="orangemarble.ti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14900" y="3771900"/>
            <a:ext cx="457199" cy="496528"/>
          </a:xfrm>
          <a:prstGeom prst="rect">
            <a:avLst/>
          </a:prstGeom>
        </p:spPr>
      </p:pic>
    </p:spTree>
    <p:extLst>
      <p:ext uri="{BB962C8B-B14F-4D97-AF65-F5344CB8AC3E}">
        <p14:creationId xmlns:p14="http://schemas.microsoft.com/office/powerpoint/2010/main" val="307094224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animEffect transition="in" filter="fade">
                                      <p:cBhvr>
                                        <p:cTn id="9" dur="500"/>
                                        <p:tgtEl>
                                          <p:spTgt spid="4"/>
                                        </p:tgtEl>
                                      </p:cBhvr>
                                    </p:animEffect>
                                  </p:childTnLst>
                                </p:cTn>
                              </p:par>
                              <p:par>
                                <p:cTn id="10" presetID="10" presetClass="entr" presetSubtype="0" fill="hold" nodeType="withEffect">
                                  <p:stCondLst>
                                    <p:cond delay="100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nodeType="withEffect">
                                  <p:stCondLst>
                                    <p:cond delay="10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nodeType="withEffect">
                                  <p:stCondLst>
                                    <p:cond delay="100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nodeType="withEffect">
                                  <p:stCondLst>
                                    <p:cond delay="30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nodeType="withEffect">
                                  <p:stCondLst>
                                    <p:cond delay="300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nodeType="withEffect">
                                  <p:stCondLst>
                                    <p:cond delay="300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par>
                                <p:cTn id="28" presetID="10" presetClass="entr" presetSubtype="0" fill="hold" nodeType="withEffect">
                                  <p:stCondLst>
                                    <p:cond delay="300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nodeType="withEffect">
                                  <p:stCondLst>
                                    <p:cond delay="40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par>
                                <p:cTn id="34" presetID="10" presetClass="entr" presetSubtype="0" fill="hold" nodeType="withEffect">
                                  <p:stCondLst>
                                    <p:cond delay="400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iterate type="lt">
                                    <p:tmAbs val="80"/>
                                  </p:iterate>
                                  <p:childTnLst>
                                    <p:set>
                                      <p:cBhvr>
                                        <p:cTn id="40" dur="1" fill="hold">
                                          <p:stCondLst>
                                            <p:cond delay="0"/>
                                          </p:stCondLst>
                                        </p:cTn>
                                        <p:tgtEl>
                                          <p:spTgt spid="2">
                                            <p:txEl>
                                              <p:pRg st="0" end="0"/>
                                            </p:txEl>
                                          </p:spTgt>
                                        </p:tgtEl>
                                        <p:attrNameLst>
                                          <p:attrName>style.visibility</p:attrName>
                                        </p:attrNameLst>
                                      </p:cBhvr>
                                      <p:to>
                                        <p:strVal val="visible"/>
                                      </p:to>
                                    </p:set>
                                  </p:childTnLst>
                                </p:cTn>
                              </p:par>
                              <p:par>
                                <p:cTn id="41" presetID="1" presetClass="exit" presetSubtype="0" fill="hold" grpId="1" nodeType="withEffect">
                                  <p:stCondLst>
                                    <p:cond delay="0"/>
                                  </p:stCondLst>
                                  <p:iterate type="lt">
                                    <p:tmAbs val="0"/>
                                  </p:iterate>
                                  <p:childTnLst>
                                    <p:set>
                                      <p:cBhvr>
                                        <p:cTn id="42" dur="1" fill="hold">
                                          <p:stCondLst>
                                            <p:cond delay="0"/>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P spid="3" grpI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gray">
          <a:xfrm>
            <a:off x="342900" y="1425037"/>
            <a:ext cx="8229600" cy="2038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fontAlgn="auto">
              <a:lnSpc>
                <a:spcPct val="90000"/>
              </a:lnSpc>
              <a:spcAft>
                <a:spcPts val="0"/>
              </a:spcAft>
              <a:defRPr/>
            </a:pPr>
            <a:r>
              <a:rPr lang="en-US" sz="2800" kern="0" dirty="0" smtClean="0">
                <a:solidFill>
                  <a:schemeClr val="accent1"/>
                </a:solidFill>
                <a:latin typeface="Orly's Font 2" pitchFamily="66" charset="0"/>
              </a:rPr>
              <a:t>Students create their own spinners and then find the theoretical probability of each outcome.  Then a partner will experiment with their spinner and compare results to the theoretical probabilities.</a:t>
            </a:r>
            <a:endParaRPr lang="en-US" sz="2800" kern="0" dirty="0">
              <a:solidFill>
                <a:schemeClr val="accent1"/>
              </a:solidFill>
              <a:latin typeface="Orly's Font 2" pitchFamily="66" charset="0"/>
            </a:endParaRPr>
          </a:p>
        </p:txBody>
      </p:sp>
    </p:spTree>
    <p:extLst>
      <p:ext uri="{BB962C8B-B14F-4D97-AF65-F5344CB8AC3E}">
        <p14:creationId xmlns:p14="http://schemas.microsoft.com/office/powerpoint/2010/main" val="24077884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120"/>
                                  </p:iterate>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685800" y="1371600"/>
            <a:ext cx="72009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chemeClr val="accent5"/>
                </a:solidFill>
                <a:latin typeface="Orly's Font 2" pitchFamily="66" charset="0"/>
              </a:rPr>
              <a:t>You roll a six-sided die.  What is the probability of rolling a 3 or greater?</a:t>
            </a:r>
            <a:endParaRPr lang="en-US" sz="2800" dirty="0">
              <a:solidFill>
                <a:schemeClr val="accent5"/>
              </a:solidFill>
              <a:latin typeface="Orly's Font 2" pitchFamily="66" charset="0"/>
            </a:endParaRPr>
          </a:p>
        </p:txBody>
      </p:sp>
    </p:spTree>
    <p:extLst>
      <p:ext uri="{BB962C8B-B14F-4D97-AF65-F5344CB8AC3E}">
        <p14:creationId xmlns:p14="http://schemas.microsoft.com/office/powerpoint/2010/main" val="34035485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12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txBox="1">
            <a:spLocks/>
          </p:cNvSpPr>
          <p:nvPr/>
        </p:nvSpPr>
        <p:spPr bwMode="auto">
          <a:xfrm>
            <a:off x="685800" y="1143000"/>
            <a:ext cx="72009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chemeClr val="accent1"/>
                </a:solidFill>
                <a:latin typeface="Orly's Font 2" pitchFamily="66" charset="0"/>
              </a:rPr>
              <a:t>What is the probability of spinning a 3 or higher on the spinner below?</a:t>
            </a:r>
            <a:endParaRPr lang="en-US" sz="2800" dirty="0">
              <a:solidFill>
                <a:schemeClr val="accent1"/>
              </a:solidFill>
              <a:latin typeface="Orly's Font 2" pitchFamily="66" charset="0"/>
            </a:endParaRPr>
          </a:p>
        </p:txBody>
      </p:sp>
      <p:pic>
        <p:nvPicPr>
          <p:cNvPr id="2" name="Picture 1" descr="fullspinner.t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 y="2286000"/>
            <a:ext cx="3219450" cy="2971800"/>
          </a:xfrm>
          <a:prstGeom prst="rect">
            <a:avLst/>
          </a:prstGeom>
        </p:spPr>
      </p:pic>
      <p:sp>
        <p:nvSpPr>
          <p:cNvPr id="5" name="TextBox 4"/>
          <p:cNvSpPr txBox="1"/>
          <p:nvPr/>
        </p:nvSpPr>
        <p:spPr>
          <a:xfrm>
            <a:off x="1714500" y="2857500"/>
            <a:ext cx="304591" cy="523220"/>
          </a:xfrm>
          <a:prstGeom prst="rect">
            <a:avLst/>
          </a:prstGeom>
          <a:noFill/>
        </p:spPr>
        <p:txBody>
          <a:bodyPr wrap="none" rtlCol="0">
            <a:spAutoFit/>
          </a:bodyPr>
          <a:lstStyle/>
          <a:p>
            <a:r>
              <a:rPr lang="en-US" sz="2800" dirty="0" smtClean="0">
                <a:latin typeface="Orly's Font" pitchFamily="66" charset="0"/>
                <a:ea typeface="Verdana" pitchFamily="34" charset="0"/>
                <a:cs typeface="Verdana" pitchFamily="34" charset="0"/>
              </a:rPr>
              <a:t>1</a:t>
            </a:r>
          </a:p>
        </p:txBody>
      </p:sp>
      <p:sp>
        <p:nvSpPr>
          <p:cNvPr id="6" name="TextBox 5"/>
          <p:cNvSpPr txBox="1"/>
          <p:nvPr/>
        </p:nvSpPr>
        <p:spPr>
          <a:xfrm>
            <a:off x="2286000" y="2857500"/>
            <a:ext cx="439068" cy="523220"/>
          </a:xfrm>
          <a:prstGeom prst="rect">
            <a:avLst/>
          </a:prstGeom>
          <a:noFill/>
        </p:spPr>
        <p:txBody>
          <a:bodyPr wrap="none" rtlCol="0">
            <a:spAutoFit/>
          </a:bodyPr>
          <a:lstStyle/>
          <a:p>
            <a:r>
              <a:rPr lang="en-US" sz="2800" dirty="0" smtClean="0">
                <a:latin typeface="Orly's Font" pitchFamily="66" charset="0"/>
                <a:ea typeface="Verdana" pitchFamily="34" charset="0"/>
                <a:cs typeface="Verdana" pitchFamily="34" charset="0"/>
              </a:rPr>
              <a:t>2</a:t>
            </a:r>
          </a:p>
        </p:txBody>
      </p:sp>
      <p:sp>
        <p:nvSpPr>
          <p:cNvPr id="7" name="TextBox 6"/>
          <p:cNvSpPr txBox="1"/>
          <p:nvPr/>
        </p:nvSpPr>
        <p:spPr>
          <a:xfrm>
            <a:off x="2971800" y="3200400"/>
            <a:ext cx="421710" cy="523220"/>
          </a:xfrm>
          <a:prstGeom prst="rect">
            <a:avLst/>
          </a:prstGeom>
          <a:noFill/>
        </p:spPr>
        <p:txBody>
          <a:bodyPr wrap="none" rtlCol="0">
            <a:spAutoFit/>
          </a:bodyPr>
          <a:lstStyle/>
          <a:p>
            <a:r>
              <a:rPr lang="en-US" sz="2800" dirty="0" smtClean="0">
                <a:latin typeface="Orly's Font" pitchFamily="66" charset="0"/>
                <a:ea typeface="Verdana" pitchFamily="34" charset="0"/>
                <a:cs typeface="Verdana" pitchFamily="34" charset="0"/>
              </a:rPr>
              <a:t>3</a:t>
            </a:r>
          </a:p>
        </p:txBody>
      </p:sp>
      <p:sp>
        <p:nvSpPr>
          <p:cNvPr id="8" name="TextBox 7"/>
          <p:cNvSpPr txBox="1"/>
          <p:nvPr/>
        </p:nvSpPr>
        <p:spPr>
          <a:xfrm>
            <a:off x="2976783" y="3820180"/>
            <a:ext cx="452217" cy="523220"/>
          </a:xfrm>
          <a:prstGeom prst="rect">
            <a:avLst/>
          </a:prstGeom>
          <a:noFill/>
        </p:spPr>
        <p:txBody>
          <a:bodyPr wrap="none" rtlCol="0">
            <a:spAutoFit/>
          </a:bodyPr>
          <a:lstStyle/>
          <a:p>
            <a:r>
              <a:rPr lang="en-US" sz="2800" dirty="0" smtClean="0">
                <a:latin typeface="Orly's Font" pitchFamily="66" charset="0"/>
                <a:ea typeface="Verdana" pitchFamily="34" charset="0"/>
                <a:cs typeface="Verdana" pitchFamily="34" charset="0"/>
              </a:rPr>
              <a:t>4</a:t>
            </a:r>
          </a:p>
        </p:txBody>
      </p:sp>
      <p:sp>
        <p:nvSpPr>
          <p:cNvPr id="10" name="TextBox 9"/>
          <p:cNvSpPr txBox="1"/>
          <p:nvPr/>
        </p:nvSpPr>
        <p:spPr>
          <a:xfrm>
            <a:off x="1028700" y="3200400"/>
            <a:ext cx="452217" cy="523220"/>
          </a:xfrm>
          <a:prstGeom prst="rect">
            <a:avLst/>
          </a:prstGeom>
          <a:noFill/>
        </p:spPr>
        <p:txBody>
          <a:bodyPr wrap="none" rtlCol="0">
            <a:spAutoFit/>
          </a:bodyPr>
          <a:lstStyle/>
          <a:p>
            <a:r>
              <a:rPr lang="en-US" sz="2800" dirty="0" smtClean="0">
                <a:latin typeface="Orly's Font" pitchFamily="66" charset="0"/>
                <a:ea typeface="Verdana" pitchFamily="34" charset="0"/>
                <a:cs typeface="Verdana" pitchFamily="34" charset="0"/>
              </a:rPr>
              <a:t>4</a:t>
            </a:r>
          </a:p>
        </p:txBody>
      </p:sp>
      <p:sp>
        <p:nvSpPr>
          <p:cNvPr id="11" name="TextBox 10"/>
          <p:cNvSpPr txBox="1"/>
          <p:nvPr/>
        </p:nvSpPr>
        <p:spPr>
          <a:xfrm>
            <a:off x="1028700" y="3771900"/>
            <a:ext cx="439068" cy="523220"/>
          </a:xfrm>
          <a:prstGeom prst="rect">
            <a:avLst/>
          </a:prstGeom>
          <a:noFill/>
        </p:spPr>
        <p:txBody>
          <a:bodyPr wrap="none" rtlCol="0">
            <a:spAutoFit/>
          </a:bodyPr>
          <a:lstStyle/>
          <a:p>
            <a:r>
              <a:rPr lang="en-US" sz="2800" dirty="0" smtClean="0">
                <a:latin typeface="Orly's Font" pitchFamily="66" charset="0"/>
                <a:ea typeface="Verdana" pitchFamily="34" charset="0"/>
                <a:cs typeface="Verdana" pitchFamily="34" charset="0"/>
              </a:rPr>
              <a:t>2</a:t>
            </a:r>
          </a:p>
        </p:txBody>
      </p:sp>
      <p:sp>
        <p:nvSpPr>
          <p:cNvPr id="12" name="TextBox 11"/>
          <p:cNvSpPr txBox="1"/>
          <p:nvPr/>
        </p:nvSpPr>
        <p:spPr>
          <a:xfrm>
            <a:off x="1714500" y="4343400"/>
            <a:ext cx="304591" cy="523220"/>
          </a:xfrm>
          <a:prstGeom prst="rect">
            <a:avLst/>
          </a:prstGeom>
          <a:noFill/>
        </p:spPr>
        <p:txBody>
          <a:bodyPr wrap="none" rtlCol="0">
            <a:spAutoFit/>
          </a:bodyPr>
          <a:lstStyle/>
          <a:p>
            <a:r>
              <a:rPr lang="en-US" sz="2800" dirty="0" smtClean="0">
                <a:latin typeface="Orly's Font" pitchFamily="66" charset="0"/>
                <a:ea typeface="Verdana" pitchFamily="34" charset="0"/>
                <a:cs typeface="Verdana" pitchFamily="34" charset="0"/>
              </a:rPr>
              <a:t>1</a:t>
            </a:r>
          </a:p>
        </p:txBody>
      </p:sp>
      <p:sp>
        <p:nvSpPr>
          <p:cNvPr id="13" name="TextBox 12"/>
          <p:cNvSpPr txBox="1"/>
          <p:nvPr/>
        </p:nvSpPr>
        <p:spPr>
          <a:xfrm>
            <a:off x="2550090" y="4343400"/>
            <a:ext cx="421710" cy="523220"/>
          </a:xfrm>
          <a:prstGeom prst="rect">
            <a:avLst/>
          </a:prstGeom>
          <a:noFill/>
        </p:spPr>
        <p:txBody>
          <a:bodyPr wrap="none" rtlCol="0">
            <a:spAutoFit/>
          </a:bodyPr>
          <a:lstStyle/>
          <a:p>
            <a:r>
              <a:rPr lang="en-US" sz="2800" dirty="0" smtClean="0">
                <a:latin typeface="Orly's Font" pitchFamily="66" charset="0"/>
                <a:ea typeface="Verdana" pitchFamily="34" charset="0"/>
                <a:cs typeface="Verdana" pitchFamily="34" charset="0"/>
              </a:rPr>
              <a:t>3</a:t>
            </a:r>
          </a:p>
        </p:txBody>
      </p:sp>
    </p:spTree>
    <p:extLst>
      <p:ext uri="{BB962C8B-B14F-4D97-AF65-F5344CB8AC3E}">
        <p14:creationId xmlns:p14="http://schemas.microsoft.com/office/powerpoint/2010/main" val="20361012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120"/>
                                  </p:iterate>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nodeType="with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6" grpId="0"/>
      <p:bldP spid="7" grpId="0"/>
      <p:bldP spid="8" grpId="0"/>
      <p:bldP spid="10" grpId="0"/>
      <p:bldP spid="11" grpId="0"/>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00100" y="1485900"/>
            <a:ext cx="7429500" cy="2862322"/>
          </a:xfrm>
          <a:prstGeom prst="rect">
            <a:avLst/>
          </a:prstGeom>
          <a:noFill/>
        </p:spPr>
        <p:txBody>
          <a:bodyPr>
            <a:spAutoFit/>
          </a:bodyPr>
          <a:lstStyle/>
          <a:p>
            <a:pPr algn="ctr">
              <a:defRPr/>
            </a:pPr>
            <a:r>
              <a:rPr lang="en-US" sz="3600" dirty="0">
                <a:solidFill>
                  <a:schemeClr val="accent5"/>
                </a:solidFill>
                <a:latin typeface="Orly's Font 2" pitchFamily="66" charset="0"/>
                <a:ea typeface="Verdana" pitchFamily="34" charset="0"/>
                <a:cs typeface="Verdana" pitchFamily="34" charset="0"/>
              </a:rPr>
              <a:t>In this lesson you </a:t>
            </a:r>
            <a:r>
              <a:rPr lang="en-US" sz="3600" dirty="0" smtClean="0">
                <a:solidFill>
                  <a:schemeClr val="accent5"/>
                </a:solidFill>
                <a:latin typeface="Orly's Font 2" pitchFamily="66" charset="0"/>
                <a:ea typeface="Verdana" pitchFamily="34" charset="0"/>
                <a:cs typeface="Verdana" pitchFamily="34" charset="0"/>
              </a:rPr>
              <a:t>will learn to find the probability of events with multiple possibilities </a:t>
            </a:r>
            <a:r>
              <a:rPr lang="en-US" sz="3600" dirty="0" smtClean="0">
                <a:solidFill>
                  <a:schemeClr val="accent1"/>
                </a:solidFill>
                <a:latin typeface="Orly's Font 2" pitchFamily="66" charset="0"/>
                <a:ea typeface="Verdana" pitchFamily="34" charset="0"/>
                <a:cs typeface="Verdana" pitchFamily="34" charset="0"/>
              </a:rPr>
              <a:t>by combining their probabilities.</a:t>
            </a:r>
            <a:endParaRPr lang="en-US" sz="3600" dirty="0">
              <a:solidFill>
                <a:schemeClr val="accent1"/>
              </a:solidFill>
              <a:latin typeface="Orly's Font 2" pitchFamily="66" charset="0"/>
              <a:ea typeface="Verdana" pitchFamily="34" charset="0"/>
              <a:cs typeface="Verdana" pitchFamily="34" charset="0"/>
            </a:endParaRPr>
          </a:p>
        </p:txBody>
      </p:sp>
    </p:spTree>
    <p:extLst>
      <p:ext uri="{BB962C8B-B14F-4D97-AF65-F5344CB8AC3E}">
        <p14:creationId xmlns:p14="http://schemas.microsoft.com/office/powerpoint/2010/main" val="3994560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914400" y="1371600"/>
            <a:ext cx="73152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sz="2800" dirty="0" smtClean="0">
                <a:solidFill>
                  <a:schemeClr val="accent1"/>
                </a:solidFill>
                <a:latin typeface="Orly's Font 2" pitchFamily="66" charset="0"/>
              </a:rPr>
              <a:t>Theoretical Probability:</a:t>
            </a:r>
          </a:p>
          <a:p>
            <a:pPr marL="0" indent="0" algn="ctr">
              <a:buFont typeface="Wingdings" pitchFamily="2" charset="2"/>
              <a:buNone/>
            </a:pPr>
            <a:endParaRPr lang="en-US" sz="2800" dirty="0">
              <a:solidFill>
                <a:schemeClr val="accent1"/>
              </a:solidFill>
              <a:latin typeface="Orly's Font 2" pitchFamily="66" charset="0"/>
            </a:endParaRPr>
          </a:p>
        </p:txBody>
      </p:sp>
      <p:pic>
        <p:nvPicPr>
          <p:cNvPr id="2" name="Picture 1" descr="spinnernoarrow.t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2286000"/>
            <a:ext cx="2971800" cy="2743200"/>
          </a:xfrm>
          <a:prstGeom prst="rect">
            <a:avLst/>
          </a:prstGeom>
        </p:spPr>
      </p:pic>
      <p:graphicFrame>
        <p:nvGraphicFramePr>
          <p:cNvPr id="4" name="Object 3"/>
          <p:cNvGraphicFramePr>
            <a:graphicFrameLocks noChangeAspect="1"/>
          </p:cNvGraphicFramePr>
          <p:nvPr>
            <p:extLst>
              <p:ext uri="{D42A27DB-BD31-4B8C-83A1-F6EECF244321}">
                <p14:modId xmlns:p14="http://schemas.microsoft.com/office/powerpoint/2010/main" val="990618649"/>
              </p:ext>
            </p:extLst>
          </p:nvPr>
        </p:nvGraphicFramePr>
        <p:xfrm>
          <a:off x="3200400" y="2171700"/>
          <a:ext cx="5410200" cy="948745"/>
        </p:xfrm>
        <a:graphic>
          <a:graphicData uri="http://schemas.openxmlformats.org/presentationml/2006/ole">
            <mc:AlternateContent xmlns:mc="http://schemas.openxmlformats.org/markup-compatibility/2006">
              <mc:Choice xmlns:v="urn:schemas-microsoft-com:vml" Requires="v">
                <p:oleObj spid="_x0000_s1097" name="Equation" r:id="rId5" imgW="8763000" imgH="1536700" progId="Equation.DSMT4">
                  <p:embed/>
                </p:oleObj>
              </mc:Choice>
              <mc:Fallback>
                <p:oleObj name="Equation" r:id="rId5" imgW="8763000" imgH="1536700" progId="Equation.DSMT4">
                  <p:embed/>
                  <p:pic>
                    <p:nvPicPr>
                      <p:cNvPr id="0" name=""/>
                      <p:cNvPicPr/>
                      <p:nvPr/>
                    </p:nvPicPr>
                    <p:blipFill>
                      <a:blip r:embed="rId6"/>
                      <a:stretch>
                        <a:fillRect/>
                      </a:stretch>
                    </p:blipFill>
                    <p:spPr>
                      <a:xfrm>
                        <a:off x="3200400" y="2171700"/>
                        <a:ext cx="5410200" cy="948745"/>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456250719"/>
              </p:ext>
            </p:extLst>
          </p:nvPr>
        </p:nvGraphicFramePr>
        <p:xfrm>
          <a:off x="4584700" y="3771900"/>
          <a:ext cx="1955800" cy="520700"/>
        </p:xfrm>
        <a:graphic>
          <a:graphicData uri="http://schemas.openxmlformats.org/presentationml/2006/ole">
            <mc:AlternateContent xmlns:mc="http://schemas.openxmlformats.org/markup-compatibility/2006">
              <mc:Choice xmlns:v="urn:schemas-microsoft-com:vml" Requires="v">
                <p:oleObj spid="_x0000_s1098" name="Equation" r:id="rId7" imgW="1955800" imgH="520700" progId="Equation.DSMT4">
                  <p:embed/>
                </p:oleObj>
              </mc:Choice>
              <mc:Fallback>
                <p:oleObj name="Equation" r:id="rId7" imgW="1955800" imgH="520700" progId="Equation.DSMT4">
                  <p:embed/>
                  <p:pic>
                    <p:nvPicPr>
                      <p:cNvPr id="0" name=""/>
                      <p:cNvPicPr/>
                      <p:nvPr/>
                    </p:nvPicPr>
                    <p:blipFill>
                      <a:blip r:embed="rId8"/>
                      <a:stretch>
                        <a:fillRect/>
                      </a:stretch>
                    </p:blipFill>
                    <p:spPr>
                      <a:xfrm>
                        <a:off x="4584700" y="3771900"/>
                        <a:ext cx="1955800" cy="5207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234086911"/>
              </p:ext>
            </p:extLst>
          </p:nvPr>
        </p:nvGraphicFramePr>
        <p:xfrm>
          <a:off x="6642100" y="3543300"/>
          <a:ext cx="330200" cy="914400"/>
        </p:xfrm>
        <a:graphic>
          <a:graphicData uri="http://schemas.openxmlformats.org/presentationml/2006/ole">
            <mc:AlternateContent xmlns:mc="http://schemas.openxmlformats.org/markup-compatibility/2006">
              <mc:Choice xmlns:v="urn:schemas-microsoft-com:vml" Requires="v">
                <p:oleObj spid="_x0000_s1099" name="Equation" r:id="rId9" imgW="330200" imgH="914400" progId="Equation.DSMT4">
                  <p:embed/>
                </p:oleObj>
              </mc:Choice>
              <mc:Fallback>
                <p:oleObj name="Equation" r:id="rId9" imgW="330200" imgH="914400" progId="Equation.DSMT4">
                  <p:embed/>
                  <p:pic>
                    <p:nvPicPr>
                      <p:cNvPr id="0" name=""/>
                      <p:cNvPicPr/>
                      <p:nvPr/>
                    </p:nvPicPr>
                    <p:blipFill>
                      <a:blip r:embed="rId10"/>
                      <a:stretch>
                        <a:fillRect/>
                      </a:stretch>
                    </p:blipFill>
                    <p:spPr>
                      <a:xfrm>
                        <a:off x="6642100" y="3543300"/>
                        <a:ext cx="330200" cy="914400"/>
                      </a:xfrm>
                      <a:prstGeom prst="rect">
                        <a:avLst/>
                      </a:prstGeom>
                    </p:spPr>
                  </p:pic>
                </p:oleObj>
              </mc:Fallback>
            </mc:AlternateContent>
          </a:graphicData>
        </a:graphic>
      </p:graphicFrame>
      <p:sp>
        <p:nvSpPr>
          <p:cNvPr id="7" name="TextBox 6"/>
          <p:cNvSpPr txBox="1"/>
          <p:nvPr/>
        </p:nvSpPr>
        <p:spPr>
          <a:xfrm>
            <a:off x="914400" y="3086100"/>
            <a:ext cx="308448" cy="523220"/>
          </a:xfrm>
          <a:prstGeom prst="rect">
            <a:avLst/>
          </a:prstGeom>
          <a:noFill/>
        </p:spPr>
        <p:txBody>
          <a:bodyPr wrap="none" rtlCol="0">
            <a:spAutoFit/>
          </a:bodyPr>
          <a:lstStyle/>
          <a:p>
            <a:r>
              <a:rPr lang="en-US" sz="2800" dirty="0" smtClean="0">
                <a:latin typeface="Orly's Font 2"/>
                <a:ea typeface="Verdana" pitchFamily="34" charset="0"/>
                <a:cs typeface="Orly's Font 2"/>
              </a:rPr>
              <a:t>1</a:t>
            </a:r>
          </a:p>
        </p:txBody>
      </p:sp>
      <p:sp>
        <p:nvSpPr>
          <p:cNvPr id="8" name="TextBox 7"/>
          <p:cNvSpPr txBox="1"/>
          <p:nvPr/>
        </p:nvSpPr>
        <p:spPr>
          <a:xfrm>
            <a:off x="1371600" y="2628900"/>
            <a:ext cx="439068" cy="523220"/>
          </a:xfrm>
          <a:prstGeom prst="rect">
            <a:avLst/>
          </a:prstGeom>
          <a:noFill/>
        </p:spPr>
        <p:txBody>
          <a:bodyPr wrap="none" rtlCol="0">
            <a:spAutoFit/>
          </a:bodyPr>
          <a:lstStyle/>
          <a:p>
            <a:r>
              <a:rPr lang="en-US" sz="2800" dirty="0" smtClean="0">
                <a:latin typeface="Orly's Font 2"/>
                <a:ea typeface="Verdana" pitchFamily="34" charset="0"/>
                <a:cs typeface="Orly's Font 2"/>
              </a:rPr>
              <a:t>2</a:t>
            </a:r>
          </a:p>
        </p:txBody>
      </p:sp>
      <p:sp>
        <p:nvSpPr>
          <p:cNvPr id="9" name="TextBox 8"/>
          <p:cNvSpPr txBox="1"/>
          <p:nvPr/>
        </p:nvSpPr>
        <p:spPr>
          <a:xfrm>
            <a:off x="2092890" y="2628900"/>
            <a:ext cx="421710" cy="523220"/>
          </a:xfrm>
          <a:prstGeom prst="rect">
            <a:avLst/>
          </a:prstGeom>
          <a:noFill/>
        </p:spPr>
        <p:txBody>
          <a:bodyPr wrap="none" rtlCol="0">
            <a:spAutoFit/>
          </a:bodyPr>
          <a:lstStyle/>
          <a:p>
            <a:r>
              <a:rPr lang="en-US" sz="2800" dirty="0" smtClean="0">
                <a:latin typeface="Orly's Font 2"/>
                <a:ea typeface="Verdana" pitchFamily="34" charset="0"/>
                <a:cs typeface="Orly's Font 2"/>
              </a:rPr>
              <a:t>3</a:t>
            </a:r>
          </a:p>
        </p:txBody>
      </p:sp>
      <p:sp>
        <p:nvSpPr>
          <p:cNvPr id="10" name="TextBox 9"/>
          <p:cNvSpPr txBox="1"/>
          <p:nvPr/>
        </p:nvSpPr>
        <p:spPr>
          <a:xfrm>
            <a:off x="2628900" y="3086100"/>
            <a:ext cx="452217" cy="523220"/>
          </a:xfrm>
          <a:prstGeom prst="rect">
            <a:avLst/>
          </a:prstGeom>
          <a:noFill/>
        </p:spPr>
        <p:txBody>
          <a:bodyPr wrap="none" rtlCol="0">
            <a:spAutoFit/>
          </a:bodyPr>
          <a:lstStyle/>
          <a:p>
            <a:r>
              <a:rPr lang="en-US" sz="2800" dirty="0" smtClean="0">
                <a:latin typeface="Orly's Font 2"/>
                <a:ea typeface="Verdana" pitchFamily="34" charset="0"/>
                <a:cs typeface="Orly's Font 2"/>
              </a:rPr>
              <a:t>4</a:t>
            </a:r>
          </a:p>
        </p:txBody>
      </p:sp>
      <p:sp>
        <p:nvSpPr>
          <p:cNvPr id="11" name="TextBox 10"/>
          <p:cNvSpPr txBox="1"/>
          <p:nvPr/>
        </p:nvSpPr>
        <p:spPr>
          <a:xfrm>
            <a:off x="2628900" y="3657600"/>
            <a:ext cx="417502" cy="523220"/>
          </a:xfrm>
          <a:prstGeom prst="rect">
            <a:avLst/>
          </a:prstGeom>
          <a:noFill/>
        </p:spPr>
        <p:txBody>
          <a:bodyPr wrap="none" rtlCol="0">
            <a:spAutoFit/>
          </a:bodyPr>
          <a:lstStyle/>
          <a:p>
            <a:r>
              <a:rPr lang="en-US" sz="2800" dirty="0" smtClean="0">
                <a:latin typeface="Orly's Font 2"/>
                <a:ea typeface="Verdana" pitchFamily="34" charset="0"/>
                <a:cs typeface="Orly's Font 2"/>
              </a:rPr>
              <a:t>5</a:t>
            </a:r>
          </a:p>
        </p:txBody>
      </p:sp>
      <p:sp>
        <p:nvSpPr>
          <p:cNvPr id="12" name="TextBox 11"/>
          <p:cNvSpPr txBox="1"/>
          <p:nvPr/>
        </p:nvSpPr>
        <p:spPr>
          <a:xfrm>
            <a:off x="2057400" y="4114800"/>
            <a:ext cx="428322" cy="523220"/>
          </a:xfrm>
          <a:prstGeom prst="rect">
            <a:avLst/>
          </a:prstGeom>
          <a:noFill/>
        </p:spPr>
        <p:txBody>
          <a:bodyPr wrap="none" rtlCol="0">
            <a:spAutoFit/>
          </a:bodyPr>
          <a:lstStyle/>
          <a:p>
            <a:r>
              <a:rPr lang="en-US" sz="2800" dirty="0" smtClean="0">
                <a:latin typeface="Orly's Font 2"/>
                <a:ea typeface="Verdana" pitchFamily="34" charset="0"/>
                <a:cs typeface="Orly's Font 2"/>
              </a:rPr>
              <a:t>6</a:t>
            </a:r>
          </a:p>
        </p:txBody>
      </p:sp>
      <p:sp>
        <p:nvSpPr>
          <p:cNvPr id="13" name="TextBox 12"/>
          <p:cNvSpPr txBox="1"/>
          <p:nvPr/>
        </p:nvSpPr>
        <p:spPr>
          <a:xfrm>
            <a:off x="1371600" y="4114800"/>
            <a:ext cx="415498" cy="523220"/>
          </a:xfrm>
          <a:prstGeom prst="rect">
            <a:avLst/>
          </a:prstGeom>
          <a:noFill/>
        </p:spPr>
        <p:txBody>
          <a:bodyPr wrap="none" rtlCol="0">
            <a:spAutoFit/>
          </a:bodyPr>
          <a:lstStyle/>
          <a:p>
            <a:r>
              <a:rPr lang="en-US" sz="2800" dirty="0" smtClean="0">
                <a:latin typeface="Orly's Font 2"/>
                <a:ea typeface="Verdana" pitchFamily="34" charset="0"/>
                <a:cs typeface="Orly's Font 2"/>
              </a:rPr>
              <a:t>7</a:t>
            </a:r>
          </a:p>
        </p:txBody>
      </p:sp>
      <p:sp>
        <p:nvSpPr>
          <p:cNvPr id="14" name="TextBox 13"/>
          <p:cNvSpPr txBox="1"/>
          <p:nvPr/>
        </p:nvSpPr>
        <p:spPr>
          <a:xfrm>
            <a:off x="914400" y="3657600"/>
            <a:ext cx="401547" cy="523220"/>
          </a:xfrm>
          <a:prstGeom prst="rect">
            <a:avLst/>
          </a:prstGeom>
          <a:noFill/>
        </p:spPr>
        <p:txBody>
          <a:bodyPr wrap="none" rtlCol="0">
            <a:spAutoFit/>
          </a:bodyPr>
          <a:lstStyle/>
          <a:p>
            <a:r>
              <a:rPr lang="en-US" sz="2800" dirty="0" smtClean="0">
                <a:latin typeface="Orly's Font 2"/>
                <a:ea typeface="Verdana" pitchFamily="34" charset="0"/>
                <a:cs typeface="Orly's Font 2"/>
              </a:rPr>
              <a:t>8</a:t>
            </a:r>
          </a:p>
        </p:txBody>
      </p:sp>
      <p:sp>
        <p:nvSpPr>
          <p:cNvPr id="15" name="Oval 14"/>
          <p:cNvSpPr/>
          <p:nvPr/>
        </p:nvSpPr>
        <p:spPr>
          <a:xfrm>
            <a:off x="1943100" y="2628900"/>
            <a:ext cx="800100" cy="571500"/>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prstClr val="black"/>
              </a:solidFill>
            </a:endParaRPr>
          </a:p>
        </p:txBody>
      </p:sp>
      <p:sp>
        <p:nvSpPr>
          <p:cNvPr id="17" name="Oval 16"/>
          <p:cNvSpPr/>
          <p:nvPr/>
        </p:nvSpPr>
        <p:spPr>
          <a:xfrm>
            <a:off x="2400300" y="3657600"/>
            <a:ext cx="800100" cy="571500"/>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prstClr val="black"/>
              </a:solidFill>
            </a:endParaRPr>
          </a:p>
        </p:txBody>
      </p:sp>
      <p:sp>
        <p:nvSpPr>
          <p:cNvPr id="18" name="Oval 17"/>
          <p:cNvSpPr/>
          <p:nvPr/>
        </p:nvSpPr>
        <p:spPr>
          <a:xfrm>
            <a:off x="685800" y="3086100"/>
            <a:ext cx="800100" cy="571500"/>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prstClr val="black"/>
              </a:solidFill>
            </a:endParaRPr>
          </a:p>
        </p:txBody>
      </p:sp>
    </p:spTree>
    <p:extLst>
      <p:ext uri="{BB962C8B-B14F-4D97-AF65-F5344CB8AC3E}">
        <p14:creationId xmlns:p14="http://schemas.microsoft.com/office/powerpoint/2010/main" val="6540393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fade">
                                      <p:cBhvr>
                                        <p:cTn id="6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P spid="8" grpId="0"/>
      <p:bldP spid="9" grpId="0"/>
      <p:bldP spid="10" grpId="0"/>
      <p:bldP spid="11" grpId="0"/>
      <p:bldP spid="12" grpId="0"/>
      <p:bldP spid="13" grpId="0"/>
      <p:bldP spid="14" grpId="0"/>
      <p:bldP spid="15" grpId="0" animBg="1"/>
      <p:bldP spid="17" grpId="0" animBg="1"/>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914400" y="1404660"/>
            <a:ext cx="7315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sz="2800" dirty="0" smtClean="0">
                <a:solidFill>
                  <a:schemeClr val="accent1"/>
                </a:solidFill>
                <a:latin typeface="Orly's Font 2" pitchFamily="66" charset="0"/>
              </a:rPr>
              <a:t>Sample space:</a:t>
            </a:r>
            <a:endParaRPr lang="en-US" sz="2800" dirty="0">
              <a:solidFill>
                <a:schemeClr val="accent1"/>
              </a:solidFill>
              <a:latin typeface="Orly's Font 2" pitchFamily="66" charset="0"/>
            </a:endParaRPr>
          </a:p>
        </p:txBody>
      </p:sp>
      <p:pic>
        <p:nvPicPr>
          <p:cNvPr id="4" name="Picture 3" descr="spinnerfifths.t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8700" y="2057400"/>
            <a:ext cx="2743200" cy="2874088"/>
          </a:xfrm>
          <a:prstGeom prst="rect">
            <a:avLst/>
          </a:prstGeom>
        </p:spPr>
      </p:pic>
      <p:sp>
        <p:nvSpPr>
          <p:cNvPr id="5" name="TextBox 4"/>
          <p:cNvSpPr txBox="1"/>
          <p:nvPr/>
        </p:nvSpPr>
        <p:spPr>
          <a:xfrm>
            <a:off x="1714500" y="2628900"/>
            <a:ext cx="452217" cy="523220"/>
          </a:xfrm>
          <a:prstGeom prst="rect">
            <a:avLst/>
          </a:prstGeom>
          <a:noFill/>
        </p:spPr>
        <p:txBody>
          <a:bodyPr wrap="none" rtlCol="0">
            <a:spAutoFit/>
          </a:bodyPr>
          <a:lstStyle/>
          <a:p>
            <a:r>
              <a:rPr lang="en-US" sz="2800" dirty="0" smtClean="0">
                <a:latin typeface="Orly's Font 2"/>
                <a:ea typeface="Verdana" pitchFamily="34" charset="0"/>
                <a:cs typeface="Orly's Font 2"/>
              </a:rPr>
              <a:t>A</a:t>
            </a:r>
          </a:p>
        </p:txBody>
      </p:sp>
      <p:sp>
        <p:nvSpPr>
          <p:cNvPr id="6" name="TextBox 5"/>
          <p:cNvSpPr txBox="1"/>
          <p:nvPr/>
        </p:nvSpPr>
        <p:spPr>
          <a:xfrm>
            <a:off x="2628900" y="2628900"/>
            <a:ext cx="444503" cy="523220"/>
          </a:xfrm>
          <a:prstGeom prst="rect">
            <a:avLst/>
          </a:prstGeom>
          <a:noFill/>
        </p:spPr>
        <p:txBody>
          <a:bodyPr wrap="none" rtlCol="0">
            <a:spAutoFit/>
          </a:bodyPr>
          <a:lstStyle/>
          <a:p>
            <a:r>
              <a:rPr lang="en-US" sz="2800" dirty="0" smtClean="0">
                <a:latin typeface="Orly's Font 2"/>
                <a:ea typeface="Verdana" pitchFamily="34" charset="0"/>
                <a:cs typeface="Orly's Font 2"/>
              </a:rPr>
              <a:t>B</a:t>
            </a:r>
          </a:p>
        </p:txBody>
      </p:sp>
      <p:sp>
        <p:nvSpPr>
          <p:cNvPr id="7" name="TextBox 6"/>
          <p:cNvSpPr txBox="1"/>
          <p:nvPr/>
        </p:nvSpPr>
        <p:spPr>
          <a:xfrm>
            <a:off x="2971800" y="3543300"/>
            <a:ext cx="434860" cy="523220"/>
          </a:xfrm>
          <a:prstGeom prst="rect">
            <a:avLst/>
          </a:prstGeom>
          <a:noFill/>
        </p:spPr>
        <p:txBody>
          <a:bodyPr wrap="none" rtlCol="0">
            <a:spAutoFit/>
          </a:bodyPr>
          <a:lstStyle/>
          <a:p>
            <a:r>
              <a:rPr lang="en-US" sz="2800" dirty="0" smtClean="0">
                <a:latin typeface="Orly's Font 2"/>
                <a:ea typeface="Verdana" pitchFamily="34" charset="0"/>
                <a:cs typeface="Orly's Font 2"/>
              </a:rPr>
              <a:t>C</a:t>
            </a:r>
          </a:p>
        </p:txBody>
      </p:sp>
      <p:sp>
        <p:nvSpPr>
          <p:cNvPr id="8" name="TextBox 7"/>
          <p:cNvSpPr txBox="1"/>
          <p:nvPr/>
        </p:nvSpPr>
        <p:spPr>
          <a:xfrm>
            <a:off x="2171700" y="4000500"/>
            <a:ext cx="452217" cy="523220"/>
          </a:xfrm>
          <a:prstGeom prst="rect">
            <a:avLst/>
          </a:prstGeom>
          <a:noFill/>
        </p:spPr>
        <p:txBody>
          <a:bodyPr wrap="none" rtlCol="0">
            <a:spAutoFit/>
          </a:bodyPr>
          <a:lstStyle/>
          <a:p>
            <a:r>
              <a:rPr lang="en-US" sz="2800" dirty="0">
                <a:latin typeface="Orly's Font 2"/>
                <a:ea typeface="Verdana" pitchFamily="34" charset="0"/>
                <a:cs typeface="Orly's Font 2"/>
              </a:rPr>
              <a:t>A</a:t>
            </a:r>
            <a:endParaRPr lang="en-US" sz="2800" dirty="0" smtClean="0">
              <a:latin typeface="Orly's Font 2"/>
              <a:ea typeface="Verdana" pitchFamily="34" charset="0"/>
              <a:cs typeface="Orly's Font 2"/>
            </a:endParaRPr>
          </a:p>
        </p:txBody>
      </p:sp>
      <p:sp>
        <p:nvSpPr>
          <p:cNvPr id="9" name="TextBox 8"/>
          <p:cNvSpPr txBox="1"/>
          <p:nvPr/>
        </p:nvSpPr>
        <p:spPr>
          <a:xfrm>
            <a:off x="1371600" y="3543300"/>
            <a:ext cx="434860" cy="523220"/>
          </a:xfrm>
          <a:prstGeom prst="rect">
            <a:avLst/>
          </a:prstGeom>
          <a:noFill/>
        </p:spPr>
        <p:txBody>
          <a:bodyPr wrap="none" rtlCol="0">
            <a:spAutoFit/>
          </a:bodyPr>
          <a:lstStyle/>
          <a:p>
            <a:r>
              <a:rPr lang="en-US" sz="2800" dirty="0">
                <a:latin typeface="Orly's Font 2"/>
                <a:ea typeface="Verdana" pitchFamily="34" charset="0"/>
                <a:cs typeface="Orly's Font 2"/>
              </a:rPr>
              <a:t>C</a:t>
            </a:r>
            <a:endParaRPr lang="en-US" sz="2800" dirty="0" smtClean="0">
              <a:latin typeface="Orly's Font 2"/>
              <a:ea typeface="Verdana" pitchFamily="34" charset="0"/>
              <a:cs typeface="Orly's Font 2"/>
            </a:endParaRPr>
          </a:p>
        </p:txBody>
      </p:sp>
      <p:sp>
        <p:nvSpPr>
          <p:cNvPr id="10" name="Text Placeholder 3"/>
          <p:cNvSpPr txBox="1">
            <a:spLocks/>
          </p:cNvSpPr>
          <p:nvPr/>
        </p:nvSpPr>
        <p:spPr bwMode="auto">
          <a:xfrm>
            <a:off x="5257800" y="2400300"/>
            <a:ext cx="18288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rgbClr val="5E9732"/>
                </a:solidFill>
                <a:latin typeface="Orly's Font 2" pitchFamily="66" charset="0"/>
              </a:rPr>
              <a:t>{A, B, C}</a:t>
            </a:r>
            <a:endParaRPr lang="en-US" sz="2800" dirty="0">
              <a:solidFill>
                <a:srgbClr val="5E9732"/>
              </a:solidFill>
              <a:latin typeface="Orly's Font 2" pitchFamily="66" charset="0"/>
            </a:endParaRPr>
          </a:p>
        </p:txBody>
      </p:sp>
      <p:cxnSp>
        <p:nvCxnSpPr>
          <p:cNvPr id="11" name="Straight Connector 10"/>
          <p:cNvCxnSpPr/>
          <p:nvPr/>
        </p:nvCxnSpPr>
        <p:spPr>
          <a:xfrm flipV="1">
            <a:off x="4914900" y="2286000"/>
            <a:ext cx="2743200" cy="685800"/>
          </a:xfrm>
          <a:prstGeom prst="line">
            <a:avLst/>
          </a:prstGeom>
          <a:ln w="38100" cmpd="sng">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5029200" y="2286000"/>
            <a:ext cx="2514600" cy="800100"/>
          </a:xfrm>
          <a:prstGeom prst="line">
            <a:avLst/>
          </a:prstGeom>
          <a:ln w="38100" cmpd="sng">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Text Placeholder 3"/>
          <p:cNvSpPr txBox="1">
            <a:spLocks/>
          </p:cNvSpPr>
          <p:nvPr/>
        </p:nvSpPr>
        <p:spPr bwMode="auto">
          <a:xfrm>
            <a:off x="4800600" y="3771900"/>
            <a:ext cx="30861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rgbClr val="E86D1F"/>
                </a:solidFill>
                <a:latin typeface="Orly's Font 2" pitchFamily="66" charset="0"/>
              </a:rPr>
              <a:t>{A, A, B, C, C}</a:t>
            </a:r>
            <a:endParaRPr lang="en-US" sz="2800" dirty="0">
              <a:solidFill>
                <a:srgbClr val="E86D1F"/>
              </a:solidFill>
              <a:latin typeface="Orly's Font 2" pitchFamily="66" charset="0"/>
            </a:endParaRPr>
          </a:p>
        </p:txBody>
      </p:sp>
    </p:spTree>
    <p:extLst>
      <p:ext uri="{BB962C8B-B14F-4D97-AF65-F5344CB8AC3E}">
        <p14:creationId xmlns:p14="http://schemas.microsoft.com/office/powerpoint/2010/main" val="4726936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12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animEffect transition="in" filter="fade">
                                      <p:cBhvr>
                                        <p:cTn id="9" dur="500"/>
                                        <p:tgtEl>
                                          <p:spTgt spid="4"/>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iterate type="lt">
                                    <p:tmAbs val="120"/>
                                  </p:iterate>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iterate type="lt">
                                    <p:tmAbs val="120"/>
                                  </p:iterate>
                                  <p:childTnLst>
                                    <p:set>
                                      <p:cBhvr>
                                        <p:cTn id="4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P spid="7" grpId="0"/>
      <p:bldP spid="8" grpId="0"/>
      <p:bldP spid="9" grpId="0"/>
      <p:bldP spid="10"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571500" y="2286000"/>
            <a:ext cx="8229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chemeClr val="accent1"/>
                </a:solidFill>
                <a:latin typeface="Orly's Font 2" pitchFamily="66" charset="0"/>
              </a:rPr>
              <a:t>   +    +    +     +      +    +       +      +     = 1      </a:t>
            </a:r>
            <a:endParaRPr lang="en-US" sz="2800" dirty="0">
              <a:solidFill>
                <a:schemeClr val="accent1"/>
              </a:solidFill>
              <a:latin typeface="Orly's Font 2" pitchFamily="66" charset="0"/>
            </a:endParaRPr>
          </a:p>
        </p:txBody>
      </p:sp>
      <p:pic>
        <p:nvPicPr>
          <p:cNvPr id="5" name="Picture 4" descr="marblebag.t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2900" y="2628900"/>
            <a:ext cx="2743200" cy="2719010"/>
          </a:xfrm>
          <a:prstGeom prst="rect">
            <a:avLst/>
          </a:prstGeom>
        </p:spPr>
      </p:pic>
      <p:pic>
        <p:nvPicPr>
          <p:cNvPr id="6" name="Picture 5" descr="bluemarble.t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71601" y="4532670"/>
            <a:ext cx="457200" cy="496529"/>
          </a:xfrm>
          <a:prstGeom prst="rect">
            <a:avLst/>
          </a:prstGeom>
        </p:spPr>
      </p:pic>
      <p:pic>
        <p:nvPicPr>
          <p:cNvPr id="7" name="Picture 6" descr="greenmarble.t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86000" y="4343400"/>
            <a:ext cx="457200" cy="496529"/>
          </a:xfrm>
          <a:prstGeom prst="rect">
            <a:avLst/>
          </a:prstGeom>
        </p:spPr>
      </p:pic>
      <p:pic>
        <p:nvPicPr>
          <p:cNvPr id="8" name="Picture 7" descr="orangemarble.ti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43000" y="4000500"/>
            <a:ext cx="457199" cy="496528"/>
          </a:xfrm>
          <a:prstGeom prst="rect">
            <a:avLst/>
          </a:prstGeom>
        </p:spPr>
      </p:pic>
      <p:pic>
        <p:nvPicPr>
          <p:cNvPr id="9" name="Picture 8" descr="greenmarble.t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0100" y="4457700"/>
            <a:ext cx="457200" cy="496529"/>
          </a:xfrm>
          <a:prstGeom prst="rect">
            <a:avLst/>
          </a:prstGeom>
        </p:spPr>
      </p:pic>
      <p:pic>
        <p:nvPicPr>
          <p:cNvPr id="10" name="Picture 9" descr="greenmarble.t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00200" y="3771900"/>
            <a:ext cx="457200" cy="496529"/>
          </a:xfrm>
          <a:prstGeom prst="rect">
            <a:avLst/>
          </a:prstGeom>
        </p:spPr>
      </p:pic>
      <p:pic>
        <p:nvPicPr>
          <p:cNvPr id="11" name="Picture 10" descr="greenmarble.t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4400" y="3314700"/>
            <a:ext cx="457200" cy="496529"/>
          </a:xfrm>
          <a:prstGeom prst="rect">
            <a:avLst/>
          </a:prstGeom>
        </p:spPr>
      </p:pic>
      <p:pic>
        <p:nvPicPr>
          <p:cNvPr id="12" name="Picture 11" descr="bluemarble.t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43101" y="3314700"/>
            <a:ext cx="457200" cy="496529"/>
          </a:xfrm>
          <a:prstGeom prst="rect">
            <a:avLst/>
          </a:prstGeom>
        </p:spPr>
      </p:pic>
      <p:pic>
        <p:nvPicPr>
          <p:cNvPr id="13" name="Picture 12" descr="bluemarble.t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5800" y="4000500"/>
            <a:ext cx="457200" cy="496529"/>
          </a:xfrm>
          <a:prstGeom prst="rect">
            <a:avLst/>
          </a:prstGeom>
        </p:spPr>
      </p:pic>
      <p:pic>
        <p:nvPicPr>
          <p:cNvPr id="14" name="Picture 13" descr="orangemarble.ti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57400" y="3886200"/>
            <a:ext cx="457199" cy="496528"/>
          </a:xfrm>
          <a:prstGeom prst="rect">
            <a:avLst/>
          </a:prstGeom>
        </p:spPr>
      </p:pic>
      <p:pic>
        <p:nvPicPr>
          <p:cNvPr id="15" name="Picture 14" descr="bluewhite.ti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71600" y="4532671"/>
            <a:ext cx="457200" cy="496529"/>
          </a:xfrm>
          <a:prstGeom prst="rect">
            <a:avLst/>
          </a:prstGeom>
        </p:spPr>
      </p:pic>
      <p:pic>
        <p:nvPicPr>
          <p:cNvPr id="16" name="Picture 15" descr="greenwhite.ti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286000" y="4343400"/>
            <a:ext cx="457200" cy="496529"/>
          </a:xfrm>
          <a:prstGeom prst="rect">
            <a:avLst/>
          </a:prstGeom>
        </p:spPr>
      </p:pic>
      <p:pic>
        <p:nvPicPr>
          <p:cNvPr id="17" name="Picture 16" descr="orangewhite.ti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057400" y="3886200"/>
            <a:ext cx="457200" cy="496529"/>
          </a:xfrm>
          <a:prstGeom prst="rect">
            <a:avLst/>
          </a:prstGeom>
        </p:spPr>
      </p:pic>
      <p:pic>
        <p:nvPicPr>
          <p:cNvPr id="18" name="Picture 17" descr="bluewhite.ti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5800" y="4000500"/>
            <a:ext cx="457200" cy="496529"/>
          </a:xfrm>
          <a:prstGeom prst="rect">
            <a:avLst/>
          </a:prstGeom>
        </p:spPr>
      </p:pic>
      <p:pic>
        <p:nvPicPr>
          <p:cNvPr id="19" name="Picture 18" descr="bluewhite.ti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43100" y="3314700"/>
            <a:ext cx="457200" cy="496529"/>
          </a:xfrm>
          <a:prstGeom prst="rect">
            <a:avLst/>
          </a:prstGeom>
        </p:spPr>
      </p:pic>
      <p:pic>
        <p:nvPicPr>
          <p:cNvPr id="20" name="Picture 19" descr="orangewhite.ti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43000" y="4000500"/>
            <a:ext cx="457200" cy="496529"/>
          </a:xfrm>
          <a:prstGeom prst="rect">
            <a:avLst/>
          </a:prstGeom>
        </p:spPr>
      </p:pic>
      <p:pic>
        <p:nvPicPr>
          <p:cNvPr id="21" name="Picture 20" descr="greenwhite.ti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600200" y="3771900"/>
            <a:ext cx="457200" cy="496529"/>
          </a:xfrm>
          <a:prstGeom prst="rect">
            <a:avLst/>
          </a:prstGeom>
        </p:spPr>
      </p:pic>
      <p:pic>
        <p:nvPicPr>
          <p:cNvPr id="22" name="Picture 21" descr="greenwhite.ti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14400" y="3314700"/>
            <a:ext cx="457200" cy="496529"/>
          </a:xfrm>
          <a:prstGeom prst="rect">
            <a:avLst/>
          </a:prstGeom>
        </p:spPr>
      </p:pic>
      <p:pic>
        <p:nvPicPr>
          <p:cNvPr id="23" name="Picture 22" descr="greenwhite.ti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00100" y="4457700"/>
            <a:ext cx="457200" cy="496529"/>
          </a:xfrm>
          <a:prstGeom prst="rect">
            <a:avLst/>
          </a:prstGeom>
        </p:spPr>
      </p:pic>
      <p:sp>
        <p:nvSpPr>
          <p:cNvPr id="26" name="TextBox 25"/>
          <p:cNvSpPr txBox="1"/>
          <p:nvPr/>
        </p:nvSpPr>
        <p:spPr>
          <a:xfrm>
            <a:off x="714684" y="1305580"/>
            <a:ext cx="7155550" cy="523220"/>
          </a:xfrm>
          <a:prstGeom prst="rect">
            <a:avLst/>
          </a:prstGeom>
          <a:noFill/>
        </p:spPr>
        <p:txBody>
          <a:bodyPr wrap="none" rtlCol="0">
            <a:spAutoFit/>
          </a:bodyPr>
          <a:lstStyle/>
          <a:p>
            <a:r>
              <a:rPr lang="en-US" sz="2800" dirty="0" smtClean="0">
                <a:latin typeface="Orly's Font 2"/>
                <a:ea typeface="Verdana" pitchFamily="34" charset="0"/>
                <a:cs typeface="Orly's Font 2"/>
              </a:rPr>
              <a:t>1     2   3   4       5  6   7          8     9</a:t>
            </a:r>
          </a:p>
        </p:txBody>
      </p:sp>
      <p:graphicFrame>
        <p:nvGraphicFramePr>
          <p:cNvPr id="27" name="Object 26"/>
          <p:cNvGraphicFramePr>
            <a:graphicFrameLocks noChangeAspect="1"/>
          </p:cNvGraphicFramePr>
          <p:nvPr>
            <p:extLst>
              <p:ext uri="{D42A27DB-BD31-4B8C-83A1-F6EECF244321}">
                <p14:modId xmlns:p14="http://schemas.microsoft.com/office/powerpoint/2010/main" val="2323254398"/>
              </p:ext>
            </p:extLst>
          </p:nvPr>
        </p:nvGraphicFramePr>
        <p:xfrm>
          <a:off x="520700" y="1943100"/>
          <a:ext cx="279400" cy="914400"/>
        </p:xfrm>
        <a:graphic>
          <a:graphicData uri="http://schemas.openxmlformats.org/presentationml/2006/ole">
            <mc:AlternateContent xmlns:mc="http://schemas.openxmlformats.org/markup-compatibility/2006">
              <mc:Choice xmlns:v="urn:schemas-microsoft-com:vml" Requires="v">
                <p:oleObj spid="_x0000_s3307" name="Equation" r:id="rId11" imgW="279400" imgH="914400" progId="Equation.DSMT4">
                  <p:embed/>
                </p:oleObj>
              </mc:Choice>
              <mc:Fallback>
                <p:oleObj name="Equation" r:id="rId11" imgW="279400" imgH="914400" progId="Equation.DSMT4">
                  <p:embed/>
                  <p:pic>
                    <p:nvPicPr>
                      <p:cNvPr id="0" name=""/>
                      <p:cNvPicPr/>
                      <p:nvPr/>
                    </p:nvPicPr>
                    <p:blipFill>
                      <a:blip r:embed="rId12"/>
                      <a:stretch>
                        <a:fillRect/>
                      </a:stretch>
                    </p:blipFill>
                    <p:spPr>
                      <a:xfrm>
                        <a:off x="520700" y="1943100"/>
                        <a:ext cx="279400" cy="914400"/>
                      </a:xfrm>
                      <a:prstGeom prst="rect">
                        <a:avLst/>
                      </a:prstGeom>
                    </p:spPr>
                  </p:pic>
                </p:oleObj>
              </mc:Fallback>
            </mc:AlternateContent>
          </a:graphicData>
        </a:graphic>
      </p:graphicFrame>
      <p:graphicFrame>
        <p:nvGraphicFramePr>
          <p:cNvPr id="28" name="Object 27"/>
          <p:cNvGraphicFramePr>
            <a:graphicFrameLocks noChangeAspect="1"/>
          </p:cNvGraphicFramePr>
          <p:nvPr>
            <p:extLst>
              <p:ext uri="{D42A27DB-BD31-4B8C-83A1-F6EECF244321}">
                <p14:modId xmlns:p14="http://schemas.microsoft.com/office/powerpoint/2010/main" val="2137101903"/>
              </p:ext>
            </p:extLst>
          </p:nvPr>
        </p:nvGraphicFramePr>
        <p:xfrm>
          <a:off x="1371600" y="1943100"/>
          <a:ext cx="279400" cy="914400"/>
        </p:xfrm>
        <a:graphic>
          <a:graphicData uri="http://schemas.openxmlformats.org/presentationml/2006/ole">
            <mc:AlternateContent xmlns:mc="http://schemas.openxmlformats.org/markup-compatibility/2006">
              <mc:Choice xmlns:v="urn:schemas-microsoft-com:vml" Requires="v">
                <p:oleObj spid="_x0000_s3308" name="Equation" r:id="rId13" imgW="279400" imgH="914400" progId="Equation.DSMT4">
                  <p:embed/>
                </p:oleObj>
              </mc:Choice>
              <mc:Fallback>
                <p:oleObj name="Equation" r:id="rId13" imgW="279400" imgH="914400" progId="Equation.DSMT4">
                  <p:embed/>
                  <p:pic>
                    <p:nvPicPr>
                      <p:cNvPr id="0" name=""/>
                      <p:cNvPicPr/>
                      <p:nvPr/>
                    </p:nvPicPr>
                    <p:blipFill>
                      <a:blip r:embed="rId12"/>
                      <a:stretch>
                        <a:fillRect/>
                      </a:stretch>
                    </p:blipFill>
                    <p:spPr>
                      <a:xfrm>
                        <a:off x="1371600" y="1943100"/>
                        <a:ext cx="279400" cy="914400"/>
                      </a:xfrm>
                      <a:prstGeom prst="rect">
                        <a:avLst/>
                      </a:prstGeom>
                    </p:spPr>
                  </p:pic>
                </p:oleObj>
              </mc:Fallback>
            </mc:AlternateContent>
          </a:graphicData>
        </a:graphic>
      </p:graphicFrame>
      <p:graphicFrame>
        <p:nvGraphicFramePr>
          <p:cNvPr id="29" name="Object 28"/>
          <p:cNvGraphicFramePr>
            <a:graphicFrameLocks noChangeAspect="1"/>
          </p:cNvGraphicFramePr>
          <p:nvPr>
            <p:extLst>
              <p:ext uri="{D42A27DB-BD31-4B8C-83A1-F6EECF244321}">
                <p14:modId xmlns:p14="http://schemas.microsoft.com/office/powerpoint/2010/main" val="891162967"/>
              </p:ext>
            </p:extLst>
          </p:nvPr>
        </p:nvGraphicFramePr>
        <p:xfrm>
          <a:off x="2057400" y="1943100"/>
          <a:ext cx="279400" cy="914400"/>
        </p:xfrm>
        <a:graphic>
          <a:graphicData uri="http://schemas.openxmlformats.org/presentationml/2006/ole">
            <mc:AlternateContent xmlns:mc="http://schemas.openxmlformats.org/markup-compatibility/2006">
              <mc:Choice xmlns:v="urn:schemas-microsoft-com:vml" Requires="v">
                <p:oleObj spid="_x0000_s3309" name="Equation" r:id="rId14" imgW="279400" imgH="914400" progId="Equation.DSMT4">
                  <p:embed/>
                </p:oleObj>
              </mc:Choice>
              <mc:Fallback>
                <p:oleObj name="Equation" r:id="rId14" imgW="279400" imgH="914400" progId="Equation.DSMT4">
                  <p:embed/>
                  <p:pic>
                    <p:nvPicPr>
                      <p:cNvPr id="0" name=""/>
                      <p:cNvPicPr/>
                      <p:nvPr/>
                    </p:nvPicPr>
                    <p:blipFill>
                      <a:blip r:embed="rId12"/>
                      <a:stretch>
                        <a:fillRect/>
                      </a:stretch>
                    </p:blipFill>
                    <p:spPr>
                      <a:xfrm>
                        <a:off x="2057400" y="1943100"/>
                        <a:ext cx="279400" cy="914400"/>
                      </a:xfrm>
                      <a:prstGeom prst="rect">
                        <a:avLst/>
                      </a:prstGeom>
                    </p:spPr>
                  </p:pic>
                </p:oleObj>
              </mc:Fallback>
            </mc:AlternateContent>
          </a:graphicData>
        </a:graphic>
      </p:graphicFrame>
      <p:graphicFrame>
        <p:nvGraphicFramePr>
          <p:cNvPr id="30" name="Object 29"/>
          <p:cNvGraphicFramePr>
            <a:graphicFrameLocks noChangeAspect="1"/>
          </p:cNvGraphicFramePr>
          <p:nvPr>
            <p:extLst>
              <p:ext uri="{D42A27DB-BD31-4B8C-83A1-F6EECF244321}">
                <p14:modId xmlns:p14="http://schemas.microsoft.com/office/powerpoint/2010/main" val="3325295767"/>
              </p:ext>
            </p:extLst>
          </p:nvPr>
        </p:nvGraphicFramePr>
        <p:xfrm>
          <a:off x="2971800" y="1943100"/>
          <a:ext cx="279400" cy="914400"/>
        </p:xfrm>
        <a:graphic>
          <a:graphicData uri="http://schemas.openxmlformats.org/presentationml/2006/ole">
            <mc:AlternateContent xmlns:mc="http://schemas.openxmlformats.org/markup-compatibility/2006">
              <mc:Choice xmlns:v="urn:schemas-microsoft-com:vml" Requires="v">
                <p:oleObj spid="_x0000_s3310" name="Equation" r:id="rId15" imgW="279400" imgH="914400" progId="Equation.DSMT4">
                  <p:embed/>
                </p:oleObj>
              </mc:Choice>
              <mc:Fallback>
                <p:oleObj name="Equation" r:id="rId15" imgW="279400" imgH="914400" progId="Equation.DSMT4">
                  <p:embed/>
                  <p:pic>
                    <p:nvPicPr>
                      <p:cNvPr id="0" name=""/>
                      <p:cNvPicPr/>
                      <p:nvPr/>
                    </p:nvPicPr>
                    <p:blipFill>
                      <a:blip r:embed="rId12"/>
                      <a:stretch>
                        <a:fillRect/>
                      </a:stretch>
                    </p:blipFill>
                    <p:spPr>
                      <a:xfrm>
                        <a:off x="2971800" y="1943100"/>
                        <a:ext cx="279400" cy="914400"/>
                      </a:xfrm>
                      <a:prstGeom prst="rect">
                        <a:avLst/>
                      </a:prstGeom>
                    </p:spPr>
                  </p:pic>
                </p:oleObj>
              </mc:Fallback>
            </mc:AlternateContent>
          </a:graphicData>
        </a:graphic>
      </p:graphicFrame>
      <p:graphicFrame>
        <p:nvGraphicFramePr>
          <p:cNvPr id="31" name="Object 30"/>
          <p:cNvGraphicFramePr>
            <a:graphicFrameLocks noChangeAspect="1"/>
          </p:cNvGraphicFramePr>
          <p:nvPr>
            <p:extLst>
              <p:ext uri="{D42A27DB-BD31-4B8C-83A1-F6EECF244321}">
                <p14:modId xmlns:p14="http://schemas.microsoft.com/office/powerpoint/2010/main" val="3842882902"/>
              </p:ext>
            </p:extLst>
          </p:nvPr>
        </p:nvGraphicFramePr>
        <p:xfrm>
          <a:off x="3771900" y="1943100"/>
          <a:ext cx="279400" cy="914400"/>
        </p:xfrm>
        <a:graphic>
          <a:graphicData uri="http://schemas.openxmlformats.org/presentationml/2006/ole">
            <mc:AlternateContent xmlns:mc="http://schemas.openxmlformats.org/markup-compatibility/2006">
              <mc:Choice xmlns:v="urn:schemas-microsoft-com:vml" Requires="v">
                <p:oleObj spid="_x0000_s3311" name="Equation" r:id="rId16" imgW="279400" imgH="914400" progId="Equation.DSMT4">
                  <p:embed/>
                </p:oleObj>
              </mc:Choice>
              <mc:Fallback>
                <p:oleObj name="Equation" r:id="rId16" imgW="279400" imgH="914400" progId="Equation.DSMT4">
                  <p:embed/>
                  <p:pic>
                    <p:nvPicPr>
                      <p:cNvPr id="0" name=""/>
                      <p:cNvPicPr/>
                      <p:nvPr/>
                    </p:nvPicPr>
                    <p:blipFill>
                      <a:blip r:embed="rId12"/>
                      <a:stretch>
                        <a:fillRect/>
                      </a:stretch>
                    </p:blipFill>
                    <p:spPr>
                      <a:xfrm>
                        <a:off x="3771900" y="1943100"/>
                        <a:ext cx="279400" cy="914400"/>
                      </a:xfrm>
                      <a:prstGeom prst="rect">
                        <a:avLst/>
                      </a:prstGeom>
                    </p:spPr>
                  </p:pic>
                </p:oleObj>
              </mc:Fallback>
            </mc:AlternateContent>
          </a:graphicData>
        </a:graphic>
      </p:graphicFrame>
      <p:graphicFrame>
        <p:nvGraphicFramePr>
          <p:cNvPr id="32" name="Object 31"/>
          <p:cNvGraphicFramePr>
            <a:graphicFrameLocks noChangeAspect="1"/>
          </p:cNvGraphicFramePr>
          <p:nvPr>
            <p:extLst>
              <p:ext uri="{D42A27DB-BD31-4B8C-83A1-F6EECF244321}">
                <p14:modId xmlns:p14="http://schemas.microsoft.com/office/powerpoint/2010/main" val="2405311792"/>
              </p:ext>
            </p:extLst>
          </p:nvPr>
        </p:nvGraphicFramePr>
        <p:xfrm>
          <a:off x="4572000" y="1943100"/>
          <a:ext cx="279400" cy="914400"/>
        </p:xfrm>
        <a:graphic>
          <a:graphicData uri="http://schemas.openxmlformats.org/presentationml/2006/ole">
            <mc:AlternateContent xmlns:mc="http://schemas.openxmlformats.org/markup-compatibility/2006">
              <mc:Choice xmlns:v="urn:schemas-microsoft-com:vml" Requires="v">
                <p:oleObj spid="_x0000_s3312" name="Equation" r:id="rId17" imgW="279400" imgH="914400" progId="Equation.DSMT4">
                  <p:embed/>
                </p:oleObj>
              </mc:Choice>
              <mc:Fallback>
                <p:oleObj name="Equation" r:id="rId17" imgW="279400" imgH="914400" progId="Equation.DSMT4">
                  <p:embed/>
                  <p:pic>
                    <p:nvPicPr>
                      <p:cNvPr id="0" name=""/>
                      <p:cNvPicPr/>
                      <p:nvPr/>
                    </p:nvPicPr>
                    <p:blipFill>
                      <a:blip r:embed="rId12"/>
                      <a:stretch>
                        <a:fillRect/>
                      </a:stretch>
                    </p:blipFill>
                    <p:spPr>
                      <a:xfrm>
                        <a:off x="4572000" y="1943100"/>
                        <a:ext cx="279400" cy="914400"/>
                      </a:xfrm>
                      <a:prstGeom prst="rect">
                        <a:avLst/>
                      </a:prstGeom>
                    </p:spPr>
                  </p:pic>
                </p:oleObj>
              </mc:Fallback>
            </mc:AlternateContent>
          </a:graphicData>
        </a:graphic>
      </p:graphicFrame>
      <p:graphicFrame>
        <p:nvGraphicFramePr>
          <p:cNvPr id="33" name="Object 32"/>
          <p:cNvGraphicFramePr>
            <a:graphicFrameLocks noChangeAspect="1"/>
          </p:cNvGraphicFramePr>
          <p:nvPr>
            <p:extLst>
              <p:ext uri="{D42A27DB-BD31-4B8C-83A1-F6EECF244321}">
                <p14:modId xmlns:p14="http://schemas.microsoft.com/office/powerpoint/2010/main" val="1988655424"/>
              </p:ext>
            </p:extLst>
          </p:nvPr>
        </p:nvGraphicFramePr>
        <p:xfrm>
          <a:off x="5257800" y="1943100"/>
          <a:ext cx="279400" cy="914400"/>
        </p:xfrm>
        <a:graphic>
          <a:graphicData uri="http://schemas.openxmlformats.org/presentationml/2006/ole">
            <mc:AlternateContent xmlns:mc="http://schemas.openxmlformats.org/markup-compatibility/2006">
              <mc:Choice xmlns:v="urn:schemas-microsoft-com:vml" Requires="v">
                <p:oleObj spid="_x0000_s3313" name="Equation" r:id="rId18" imgW="279400" imgH="914400" progId="Equation.DSMT4">
                  <p:embed/>
                </p:oleObj>
              </mc:Choice>
              <mc:Fallback>
                <p:oleObj name="Equation" r:id="rId18" imgW="279400" imgH="914400" progId="Equation.DSMT4">
                  <p:embed/>
                  <p:pic>
                    <p:nvPicPr>
                      <p:cNvPr id="0" name=""/>
                      <p:cNvPicPr/>
                      <p:nvPr/>
                    </p:nvPicPr>
                    <p:blipFill>
                      <a:blip r:embed="rId12"/>
                      <a:stretch>
                        <a:fillRect/>
                      </a:stretch>
                    </p:blipFill>
                    <p:spPr>
                      <a:xfrm>
                        <a:off x="5257800" y="1943100"/>
                        <a:ext cx="279400" cy="914400"/>
                      </a:xfrm>
                      <a:prstGeom prst="rect">
                        <a:avLst/>
                      </a:prstGeom>
                    </p:spPr>
                  </p:pic>
                </p:oleObj>
              </mc:Fallback>
            </mc:AlternateContent>
          </a:graphicData>
        </a:graphic>
      </p:graphicFrame>
      <p:graphicFrame>
        <p:nvGraphicFramePr>
          <p:cNvPr id="34" name="Object 33"/>
          <p:cNvGraphicFramePr>
            <a:graphicFrameLocks noChangeAspect="1"/>
          </p:cNvGraphicFramePr>
          <p:nvPr>
            <p:extLst>
              <p:ext uri="{D42A27DB-BD31-4B8C-83A1-F6EECF244321}">
                <p14:modId xmlns:p14="http://schemas.microsoft.com/office/powerpoint/2010/main" val="1806968505"/>
              </p:ext>
            </p:extLst>
          </p:nvPr>
        </p:nvGraphicFramePr>
        <p:xfrm>
          <a:off x="6515100" y="1943100"/>
          <a:ext cx="279400" cy="914400"/>
        </p:xfrm>
        <a:graphic>
          <a:graphicData uri="http://schemas.openxmlformats.org/presentationml/2006/ole">
            <mc:AlternateContent xmlns:mc="http://schemas.openxmlformats.org/markup-compatibility/2006">
              <mc:Choice xmlns:v="urn:schemas-microsoft-com:vml" Requires="v">
                <p:oleObj spid="_x0000_s3314" name="Equation" r:id="rId19" imgW="279400" imgH="914400" progId="Equation.DSMT4">
                  <p:embed/>
                </p:oleObj>
              </mc:Choice>
              <mc:Fallback>
                <p:oleObj name="Equation" r:id="rId19" imgW="279400" imgH="914400" progId="Equation.DSMT4">
                  <p:embed/>
                  <p:pic>
                    <p:nvPicPr>
                      <p:cNvPr id="0" name=""/>
                      <p:cNvPicPr/>
                      <p:nvPr/>
                    </p:nvPicPr>
                    <p:blipFill>
                      <a:blip r:embed="rId12"/>
                      <a:stretch>
                        <a:fillRect/>
                      </a:stretch>
                    </p:blipFill>
                    <p:spPr>
                      <a:xfrm>
                        <a:off x="6515100" y="1943100"/>
                        <a:ext cx="279400" cy="914400"/>
                      </a:xfrm>
                      <a:prstGeom prst="rect">
                        <a:avLst/>
                      </a:prstGeom>
                    </p:spPr>
                  </p:pic>
                </p:oleObj>
              </mc:Fallback>
            </mc:AlternateContent>
          </a:graphicData>
        </a:graphic>
      </p:graphicFrame>
      <p:graphicFrame>
        <p:nvGraphicFramePr>
          <p:cNvPr id="35" name="Object 34"/>
          <p:cNvGraphicFramePr>
            <a:graphicFrameLocks noChangeAspect="1"/>
          </p:cNvGraphicFramePr>
          <p:nvPr>
            <p:extLst>
              <p:ext uri="{D42A27DB-BD31-4B8C-83A1-F6EECF244321}">
                <p14:modId xmlns:p14="http://schemas.microsoft.com/office/powerpoint/2010/main" val="3861344557"/>
              </p:ext>
            </p:extLst>
          </p:nvPr>
        </p:nvGraphicFramePr>
        <p:xfrm>
          <a:off x="7429500" y="1943100"/>
          <a:ext cx="279400" cy="914400"/>
        </p:xfrm>
        <a:graphic>
          <a:graphicData uri="http://schemas.openxmlformats.org/presentationml/2006/ole">
            <mc:AlternateContent xmlns:mc="http://schemas.openxmlformats.org/markup-compatibility/2006">
              <mc:Choice xmlns:v="urn:schemas-microsoft-com:vml" Requires="v">
                <p:oleObj spid="_x0000_s3315" name="Equation" r:id="rId20" imgW="279400" imgH="914400" progId="Equation.DSMT4">
                  <p:embed/>
                </p:oleObj>
              </mc:Choice>
              <mc:Fallback>
                <p:oleObj name="Equation" r:id="rId20" imgW="279400" imgH="914400" progId="Equation.DSMT4">
                  <p:embed/>
                  <p:pic>
                    <p:nvPicPr>
                      <p:cNvPr id="0" name=""/>
                      <p:cNvPicPr/>
                      <p:nvPr/>
                    </p:nvPicPr>
                    <p:blipFill>
                      <a:blip r:embed="rId12"/>
                      <a:stretch>
                        <a:fillRect/>
                      </a:stretch>
                    </p:blipFill>
                    <p:spPr>
                      <a:xfrm>
                        <a:off x="7429500" y="1943100"/>
                        <a:ext cx="279400" cy="914400"/>
                      </a:xfrm>
                      <a:prstGeom prst="rect">
                        <a:avLst/>
                      </a:prstGeom>
                    </p:spPr>
                  </p:pic>
                </p:oleObj>
              </mc:Fallback>
            </mc:AlternateContent>
          </a:graphicData>
        </a:graphic>
      </p:graphicFrame>
      <p:sp>
        <p:nvSpPr>
          <p:cNvPr id="36" name="Oval 35"/>
          <p:cNvSpPr/>
          <p:nvPr/>
        </p:nvSpPr>
        <p:spPr>
          <a:xfrm>
            <a:off x="3429000" y="800100"/>
            <a:ext cx="2480310" cy="2400300"/>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prstClr val="black"/>
              </a:solidFill>
            </a:endParaRPr>
          </a:p>
        </p:txBody>
      </p:sp>
      <p:sp>
        <p:nvSpPr>
          <p:cNvPr id="37" name="Left Brace 36"/>
          <p:cNvSpPr/>
          <p:nvPr/>
        </p:nvSpPr>
        <p:spPr>
          <a:xfrm rot="16200000">
            <a:off x="4379976" y="2363724"/>
            <a:ext cx="726948" cy="2171700"/>
          </a:xfrm>
          <a:prstGeom prst="leftBrace">
            <a:avLst/>
          </a:pr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2" name="Object 1"/>
          <p:cNvGraphicFramePr>
            <a:graphicFrameLocks noChangeAspect="1"/>
          </p:cNvGraphicFramePr>
          <p:nvPr>
            <p:extLst>
              <p:ext uri="{D42A27DB-BD31-4B8C-83A1-F6EECF244321}">
                <p14:modId xmlns:p14="http://schemas.microsoft.com/office/powerpoint/2010/main" val="2700075704"/>
              </p:ext>
            </p:extLst>
          </p:nvPr>
        </p:nvGraphicFramePr>
        <p:xfrm>
          <a:off x="2743200" y="4165600"/>
          <a:ext cx="1536700" cy="406400"/>
        </p:xfrm>
        <a:graphic>
          <a:graphicData uri="http://schemas.openxmlformats.org/presentationml/2006/ole">
            <mc:AlternateContent xmlns:mc="http://schemas.openxmlformats.org/markup-compatibility/2006">
              <mc:Choice xmlns:v="urn:schemas-microsoft-com:vml" Requires="v">
                <p:oleObj spid="_x0000_s3316" name="Equation" r:id="rId21" imgW="1536700" imgH="406400" progId="Equation.DSMT4">
                  <p:embed/>
                </p:oleObj>
              </mc:Choice>
              <mc:Fallback>
                <p:oleObj name="Equation" r:id="rId21" imgW="1536700" imgH="406400" progId="Equation.DSMT4">
                  <p:embed/>
                  <p:pic>
                    <p:nvPicPr>
                      <p:cNvPr id="0" name=""/>
                      <p:cNvPicPr/>
                      <p:nvPr/>
                    </p:nvPicPr>
                    <p:blipFill>
                      <a:blip r:embed="rId22"/>
                      <a:stretch>
                        <a:fillRect/>
                      </a:stretch>
                    </p:blipFill>
                    <p:spPr>
                      <a:xfrm>
                        <a:off x="2743200" y="4165600"/>
                        <a:ext cx="1536700" cy="406400"/>
                      </a:xfrm>
                      <a:prstGeom prst="rect">
                        <a:avLst/>
                      </a:prstGeom>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2850908881"/>
              </p:ext>
            </p:extLst>
          </p:nvPr>
        </p:nvGraphicFramePr>
        <p:xfrm>
          <a:off x="4572000" y="3886200"/>
          <a:ext cx="330200" cy="914400"/>
        </p:xfrm>
        <a:graphic>
          <a:graphicData uri="http://schemas.openxmlformats.org/presentationml/2006/ole">
            <mc:AlternateContent xmlns:mc="http://schemas.openxmlformats.org/markup-compatibility/2006">
              <mc:Choice xmlns:v="urn:schemas-microsoft-com:vml" Requires="v">
                <p:oleObj spid="_x0000_s3317" name="Equation" r:id="rId23" imgW="330200" imgH="914400" progId="Equation.DSMT4">
                  <p:embed/>
                </p:oleObj>
              </mc:Choice>
              <mc:Fallback>
                <p:oleObj name="Equation" r:id="rId23" imgW="330200" imgH="914400" progId="Equation.DSMT4">
                  <p:embed/>
                  <p:pic>
                    <p:nvPicPr>
                      <p:cNvPr id="0" name=""/>
                      <p:cNvPicPr/>
                      <p:nvPr/>
                    </p:nvPicPr>
                    <p:blipFill>
                      <a:blip r:embed="rId24"/>
                      <a:stretch>
                        <a:fillRect/>
                      </a:stretch>
                    </p:blipFill>
                    <p:spPr>
                      <a:xfrm>
                        <a:off x="4572000" y="3886200"/>
                        <a:ext cx="330200" cy="914400"/>
                      </a:xfrm>
                      <a:prstGeom prst="rect">
                        <a:avLst/>
                      </a:prstGeom>
                    </p:spPr>
                  </p:pic>
                </p:oleObj>
              </mc:Fallback>
            </mc:AlternateContent>
          </a:graphicData>
        </a:graphic>
      </p:graphicFrame>
      <p:graphicFrame>
        <p:nvGraphicFramePr>
          <p:cNvPr id="25" name="Object 24"/>
          <p:cNvGraphicFramePr>
            <a:graphicFrameLocks noChangeAspect="1"/>
          </p:cNvGraphicFramePr>
          <p:nvPr>
            <p:extLst>
              <p:ext uri="{D42A27DB-BD31-4B8C-83A1-F6EECF244321}">
                <p14:modId xmlns:p14="http://schemas.microsoft.com/office/powerpoint/2010/main" val="1239294288"/>
              </p:ext>
            </p:extLst>
          </p:nvPr>
        </p:nvGraphicFramePr>
        <p:xfrm>
          <a:off x="5143500" y="3886200"/>
          <a:ext cx="596900" cy="927100"/>
        </p:xfrm>
        <a:graphic>
          <a:graphicData uri="http://schemas.openxmlformats.org/presentationml/2006/ole">
            <mc:AlternateContent xmlns:mc="http://schemas.openxmlformats.org/markup-compatibility/2006">
              <mc:Choice xmlns:v="urn:schemas-microsoft-com:vml" Requires="v">
                <p:oleObj spid="_x0000_s3318" name="Equation" r:id="rId25" imgW="596900" imgH="927100" progId="Equation.DSMT4">
                  <p:embed/>
                </p:oleObj>
              </mc:Choice>
              <mc:Fallback>
                <p:oleObj name="Equation" r:id="rId25" imgW="596900" imgH="927100" progId="Equation.DSMT4">
                  <p:embed/>
                  <p:pic>
                    <p:nvPicPr>
                      <p:cNvPr id="0" name=""/>
                      <p:cNvPicPr/>
                      <p:nvPr/>
                    </p:nvPicPr>
                    <p:blipFill>
                      <a:blip r:embed="rId26"/>
                      <a:stretch>
                        <a:fillRect/>
                      </a:stretch>
                    </p:blipFill>
                    <p:spPr>
                      <a:xfrm>
                        <a:off x="5143500" y="3886200"/>
                        <a:ext cx="596900" cy="927100"/>
                      </a:xfrm>
                      <a:prstGeom prst="rect">
                        <a:avLst/>
                      </a:prstGeom>
                    </p:spPr>
                  </p:pic>
                </p:oleObj>
              </mc:Fallback>
            </mc:AlternateContent>
          </a:graphicData>
        </a:graphic>
      </p:graphicFrame>
    </p:spTree>
    <p:extLst>
      <p:ext uri="{BB962C8B-B14F-4D97-AF65-F5344CB8AC3E}">
        <p14:creationId xmlns:p14="http://schemas.microsoft.com/office/powerpoint/2010/main" val="17459784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10"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par>
                                <p:cTn id="34" presetID="10" presetClass="entr" presetSubtype="0"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nodeType="clickEffect">
                                  <p:stCondLst>
                                    <p:cond delay="0"/>
                                  </p:stCondLst>
                                  <p:childTnLst>
                                    <p:set>
                                      <p:cBhvr>
                                        <p:cTn id="40" dur="1" fill="hold">
                                          <p:stCondLst>
                                            <p:cond delay="0"/>
                                          </p:stCondLst>
                                        </p:cTn>
                                        <p:tgtEl>
                                          <p:spTgt spid="5"/>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6"/>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7"/>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8"/>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9"/>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10"/>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11"/>
                                        </p:tgtEl>
                                        <p:attrNameLst>
                                          <p:attrName>style.visibility</p:attrName>
                                        </p:attrNameLst>
                                      </p:cBhvr>
                                      <p:to>
                                        <p:strVal val="hidden"/>
                                      </p:to>
                                    </p:set>
                                  </p:childTnLst>
                                </p:cTn>
                              </p:par>
                              <p:par>
                                <p:cTn id="53" presetID="1" presetClass="exit" presetSubtype="0" fill="hold" nodeType="withEffect">
                                  <p:stCondLst>
                                    <p:cond delay="0"/>
                                  </p:stCondLst>
                                  <p:childTnLst>
                                    <p:set>
                                      <p:cBhvr>
                                        <p:cTn id="54" dur="1" fill="hold">
                                          <p:stCondLst>
                                            <p:cond delay="0"/>
                                          </p:stCondLst>
                                        </p:cTn>
                                        <p:tgtEl>
                                          <p:spTgt spid="12"/>
                                        </p:tgtEl>
                                        <p:attrNameLst>
                                          <p:attrName>style.visibility</p:attrName>
                                        </p:attrNameLst>
                                      </p:cBhvr>
                                      <p:to>
                                        <p:strVal val="hidden"/>
                                      </p:to>
                                    </p:set>
                                  </p:childTnLst>
                                </p:cTn>
                              </p:par>
                              <p:par>
                                <p:cTn id="55" presetID="1" presetClass="exit" presetSubtype="0" fill="hold" nodeType="withEffect">
                                  <p:stCondLst>
                                    <p:cond delay="0"/>
                                  </p:stCondLst>
                                  <p:childTnLst>
                                    <p:set>
                                      <p:cBhvr>
                                        <p:cTn id="56" dur="1" fill="hold">
                                          <p:stCondLst>
                                            <p:cond delay="0"/>
                                          </p:stCondLst>
                                        </p:cTn>
                                        <p:tgtEl>
                                          <p:spTgt spid="13"/>
                                        </p:tgtEl>
                                        <p:attrNameLst>
                                          <p:attrName>style.visibility</p:attrName>
                                        </p:attrNameLst>
                                      </p:cBhvr>
                                      <p:to>
                                        <p:strVal val="hidden"/>
                                      </p:to>
                                    </p:set>
                                  </p:childTnLst>
                                </p:cTn>
                              </p:par>
                              <p:par>
                                <p:cTn id="57" presetID="1" presetClass="exit" presetSubtype="0" fill="hold" nodeType="withEffect">
                                  <p:stCondLst>
                                    <p:cond delay="0"/>
                                  </p:stCondLst>
                                  <p:childTnLst>
                                    <p:set>
                                      <p:cBhvr>
                                        <p:cTn id="58" dur="1" fill="hold">
                                          <p:stCondLst>
                                            <p:cond delay="0"/>
                                          </p:stCondLst>
                                        </p:cTn>
                                        <p:tgtEl>
                                          <p:spTgt spid="14"/>
                                        </p:tgtEl>
                                        <p:attrNameLst>
                                          <p:attrName>style.visibility</p:attrName>
                                        </p:attrNameLst>
                                      </p:cBhvr>
                                      <p:to>
                                        <p:strVal val="hidden"/>
                                      </p:to>
                                    </p:set>
                                  </p:childTnLst>
                                </p:cTn>
                              </p:par>
                              <p:par>
                                <p:cTn id="59" presetID="1" presetClass="entr" presetSubtype="0" fill="hold" nodeType="withEffect">
                                  <p:stCondLst>
                                    <p:cond delay="0"/>
                                  </p:stCondLst>
                                  <p:childTnLst>
                                    <p:set>
                                      <p:cBhvr>
                                        <p:cTn id="60" dur="1" fill="hold">
                                          <p:stCondLst>
                                            <p:cond delay="0"/>
                                          </p:stCondLst>
                                        </p:cTn>
                                        <p:tgtEl>
                                          <p:spTgt spid="22"/>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8"/>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20"/>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23"/>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5"/>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21"/>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19"/>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7"/>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16"/>
                                        </p:tgtEl>
                                        <p:attrNameLst>
                                          <p:attrName>style.visibility</p:attrName>
                                        </p:attrNameLst>
                                      </p:cBhvr>
                                      <p:to>
                                        <p:strVal val="visible"/>
                                      </p:to>
                                    </p:set>
                                  </p:childTnLst>
                                </p:cTn>
                              </p:par>
                              <p:par>
                                <p:cTn id="77" presetID="0" presetClass="path" presetSubtype="0" accel="50000" decel="50000" fill="hold" nodeType="withEffect">
                                  <p:stCondLst>
                                    <p:cond delay="0"/>
                                  </p:stCondLst>
                                  <p:childTnLst>
                                    <p:animMotion origin="layout" path="M 4.86191E-6 3.33333E-6 L -0.02502 -0.36 " pathEditMode="relative" ptsTypes="AA">
                                      <p:cBhvr>
                                        <p:cTn id="78" dur="2000" fill="hold"/>
                                        <p:tgtEl>
                                          <p:spTgt spid="22"/>
                                        </p:tgtEl>
                                        <p:attrNameLst>
                                          <p:attrName>ppt_x</p:attrName>
                                          <p:attrName>ppt_y</p:attrName>
                                        </p:attrNameLst>
                                      </p:cBhvr>
                                    </p:animMotion>
                                  </p:childTnLst>
                                </p:cTn>
                              </p:par>
                              <p:par>
                                <p:cTn id="79" presetID="0" presetClass="path" presetSubtype="0" accel="50000" decel="50000" fill="hold" nodeType="withEffect">
                                  <p:stCondLst>
                                    <p:cond delay="0"/>
                                  </p:stCondLst>
                                  <p:childTnLst>
                                    <p:animMotion origin="layout" path="M -4.22095E-6 -3.33333E-6 L -0.02501 -0.44333 " pathEditMode="relative" rAng="0" ptsTypes="AA">
                                      <p:cBhvr>
                                        <p:cTn id="80" dur="2000" fill="hold"/>
                                        <p:tgtEl>
                                          <p:spTgt spid="21"/>
                                        </p:tgtEl>
                                        <p:attrNameLst>
                                          <p:attrName>ppt_x</p:attrName>
                                          <p:attrName>ppt_y</p:attrName>
                                        </p:attrNameLst>
                                      </p:cBhvr>
                                      <p:rCtr x="-1251" y="-22167"/>
                                    </p:animMotion>
                                  </p:childTnLst>
                                </p:cTn>
                              </p:par>
                              <p:par>
                                <p:cTn id="81" presetID="0" presetClass="path" presetSubtype="0" accel="50000" decel="50000" fill="hold" nodeType="withEffect">
                                  <p:stCondLst>
                                    <p:cond delay="0"/>
                                  </p:stCondLst>
                                  <p:childTnLst>
                                    <p:animMotion origin="layout" path="M -3.3038E-6 -3.33333E-6 L -0.02501 -0.54333 " pathEditMode="relative" rAng="0" ptsTypes="AA">
                                      <p:cBhvr>
                                        <p:cTn id="82" dur="2000" fill="hold"/>
                                        <p:tgtEl>
                                          <p:spTgt spid="16"/>
                                        </p:tgtEl>
                                        <p:attrNameLst>
                                          <p:attrName>ppt_x</p:attrName>
                                          <p:attrName>ppt_y</p:attrName>
                                        </p:attrNameLst>
                                      </p:cBhvr>
                                      <p:rCtr x="-1251" y="-27167"/>
                                    </p:animMotion>
                                  </p:childTnLst>
                                </p:cTn>
                              </p:par>
                              <p:par>
                                <p:cTn id="83" presetID="0" presetClass="path" presetSubtype="0" accel="50000" decel="50000" fill="hold" nodeType="withEffect">
                                  <p:stCondLst>
                                    <p:cond delay="0"/>
                                  </p:stCondLst>
                                  <p:childTnLst>
                                    <p:animMotion origin="layout" path="M 1.37572E-6 -3.33333E-6 L 0.21261 -0.56333 " pathEditMode="relative" rAng="0" ptsTypes="AA">
                                      <p:cBhvr>
                                        <p:cTn id="84" dur="2000" fill="hold"/>
                                        <p:tgtEl>
                                          <p:spTgt spid="23"/>
                                        </p:tgtEl>
                                        <p:attrNameLst>
                                          <p:attrName>ppt_x</p:attrName>
                                          <p:attrName>ppt_y</p:attrName>
                                        </p:attrNameLst>
                                      </p:cBhvr>
                                      <p:rCtr x="10631" y="-28167"/>
                                    </p:animMotion>
                                  </p:childTnLst>
                                </p:cTn>
                              </p:par>
                              <p:par>
                                <p:cTn id="85" presetID="0" presetClass="path" presetSubtype="0" accel="50000" decel="50000" fill="hold" nodeType="withEffect">
                                  <p:stCondLst>
                                    <p:cond delay="0"/>
                                  </p:stCondLst>
                                  <p:childTnLst>
                                    <p:animMotion origin="layout" path="M -3.76238E-6 -3.33333E-6 L 0.21261 -0.36333 " pathEditMode="relative" rAng="0" ptsTypes="AA">
                                      <p:cBhvr>
                                        <p:cTn id="86" dur="2000" fill="hold"/>
                                        <p:tgtEl>
                                          <p:spTgt spid="19"/>
                                        </p:tgtEl>
                                        <p:attrNameLst>
                                          <p:attrName>ppt_x</p:attrName>
                                          <p:attrName>ppt_y</p:attrName>
                                        </p:attrNameLst>
                                      </p:cBhvr>
                                      <p:rCtr x="10631" y="-18167"/>
                                    </p:animMotion>
                                  </p:childTnLst>
                                </p:cTn>
                              </p:par>
                              <p:par>
                                <p:cTn id="87" presetID="0" presetClass="path" presetSubtype="0" accel="50000" decel="50000" fill="hold" nodeType="withEffect">
                                  <p:stCondLst>
                                    <p:cond delay="0"/>
                                  </p:stCondLst>
                                  <p:childTnLst>
                                    <p:animMotion origin="layout" path="M -2.11047E-6 -3.33333E-6 L 0.41272 -0.48333 " pathEditMode="relative" rAng="0" ptsTypes="AA">
                                      <p:cBhvr>
                                        <p:cTn id="88" dur="2000" fill="hold"/>
                                        <p:tgtEl>
                                          <p:spTgt spid="18"/>
                                        </p:tgtEl>
                                        <p:attrNameLst>
                                          <p:attrName>ppt_x</p:attrName>
                                          <p:attrName>ppt_y</p:attrName>
                                        </p:attrNameLst>
                                      </p:cBhvr>
                                      <p:rCtr x="20636" y="-24167"/>
                                    </p:animMotion>
                                  </p:childTnLst>
                                </p:cTn>
                              </p:par>
                              <p:par>
                                <p:cTn id="89" presetID="0" presetClass="path" presetSubtype="0" accel="50000" decel="50000" fill="hold" nodeType="withEffect">
                                  <p:stCondLst>
                                    <p:cond delay="0"/>
                                  </p:stCondLst>
                                  <p:childTnLst>
                                    <p:animMotion origin="layout" path="M -1.19333E-6 1.11111E-6 L 0.40021 -0.57639 " pathEditMode="relative" rAng="0" ptsTypes="AA">
                                      <p:cBhvr>
                                        <p:cTn id="90" dur="2000" fill="hold"/>
                                        <p:tgtEl>
                                          <p:spTgt spid="15"/>
                                        </p:tgtEl>
                                        <p:attrNameLst>
                                          <p:attrName>ppt_x</p:attrName>
                                          <p:attrName>ppt_y</p:attrName>
                                        </p:attrNameLst>
                                      </p:cBhvr>
                                      <p:rCtr x="20010" y="-28833"/>
                                    </p:animMotion>
                                  </p:childTnLst>
                                </p:cTn>
                              </p:par>
                              <p:par>
                                <p:cTn id="91" presetID="0" presetClass="path" presetSubtype="0" accel="50000" decel="50000" fill="hold" nodeType="withEffect">
                                  <p:stCondLst>
                                    <p:cond delay="0"/>
                                  </p:stCondLst>
                                  <p:childTnLst>
                                    <p:animMotion origin="layout" path="M -2.76186E-7 3.33333E-6 L 0.5753 -0.46 " pathEditMode="relative" ptsTypes="AA">
                                      <p:cBhvr>
                                        <p:cTn id="92" dur="2000" fill="hold"/>
                                        <p:tgtEl>
                                          <p:spTgt spid="17"/>
                                        </p:tgtEl>
                                        <p:attrNameLst>
                                          <p:attrName>ppt_x</p:attrName>
                                          <p:attrName>ppt_y</p:attrName>
                                        </p:attrNameLst>
                                      </p:cBhvr>
                                    </p:animMotion>
                                  </p:childTnLst>
                                </p:cTn>
                              </p:par>
                              <p:par>
                                <p:cTn id="93" presetID="0" presetClass="path" presetSubtype="0" accel="50000" decel="50000" fill="hold" nodeType="withEffect">
                                  <p:stCondLst>
                                    <p:cond delay="0"/>
                                  </p:stCondLst>
                                  <p:childTnLst>
                                    <p:animMotion origin="layout" path="M 1.83429E-6 3.33333E-6 L 0.5878 -0.48 " pathEditMode="relative" ptsTypes="AA">
                                      <p:cBhvr>
                                        <p:cTn id="94" dur="2000" fill="hold"/>
                                        <p:tgtEl>
                                          <p:spTgt spid="20"/>
                                        </p:tgtEl>
                                        <p:attrNameLst>
                                          <p:attrName>ppt_x</p:attrName>
                                          <p:attrName>ppt_y</p:attrName>
                                        </p:attrNameLst>
                                      </p:cBhvr>
                                    </p:animMotion>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iterate type="lt">
                                    <p:tmAbs val="120"/>
                                  </p:iterate>
                                  <p:childTnLst>
                                    <p:set>
                                      <p:cBhvr>
                                        <p:cTn id="9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fade">
                                      <p:cBhvr>
                                        <p:cTn id="103" dur="500"/>
                                        <p:tgtEl>
                                          <p:spTgt spid="26"/>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nodeType="clickEffect">
                                  <p:stCondLst>
                                    <p:cond delay="0"/>
                                  </p:stCondLst>
                                  <p:childTnLst>
                                    <p:set>
                                      <p:cBhvr>
                                        <p:cTn id="107" dur="1" fill="hold">
                                          <p:stCondLst>
                                            <p:cond delay="0"/>
                                          </p:stCondLst>
                                        </p:cTn>
                                        <p:tgtEl>
                                          <p:spTgt spid="27"/>
                                        </p:tgtEl>
                                        <p:attrNameLst>
                                          <p:attrName>style.visibility</p:attrName>
                                        </p:attrNameLst>
                                      </p:cBhvr>
                                      <p:to>
                                        <p:strVal val="visible"/>
                                      </p:to>
                                    </p:set>
                                    <p:animEffect transition="in" filter="fade">
                                      <p:cBhvr>
                                        <p:cTn id="108" dur="500"/>
                                        <p:tgtEl>
                                          <p:spTgt spid="27"/>
                                        </p:tgtEl>
                                      </p:cBhvr>
                                    </p:animEffect>
                                  </p:childTnLst>
                                </p:cTn>
                              </p:par>
                              <p:par>
                                <p:cTn id="109" presetID="1" presetClass="exit" presetSubtype="0" fill="hold" grpId="1" nodeType="withEffect">
                                  <p:stCondLst>
                                    <p:cond delay="0"/>
                                  </p:stCondLst>
                                  <p:childTnLst>
                                    <p:set>
                                      <p:cBhvr>
                                        <p:cTn id="110" dur="1" fill="hold">
                                          <p:stCondLst>
                                            <p:cond delay="0"/>
                                          </p:stCondLst>
                                        </p:cTn>
                                        <p:tgtEl>
                                          <p:spTgt spid="26"/>
                                        </p:tgtEl>
                                        <p:attrNameLst>
                                          <p:attrName>style.visibility</p:attrName>
                                        </p:attrNameLst>
                                      </p:cBhvr>
                                      <p:to>
                                        <p:strVal val="hidden"/>
                                      </p:to>
                                    </p:se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nodeType="clickEffect">
                                  <p:stCondLst>
                                    <p:cond delay="0"/>
                                  </p:stCondLst>
                                  <p:childTnLst>
                                    <p:set>
                                      <p:cBhvr>
                                        <p:cTn id="114" dur="1" fill="hold">
                                          <p:stCondLst>
                                            <p:cond delay="0"/>
                                          </p:stCondLst>
                                        </p:cTn>
                                        <p:tgtEl>
                                          <p:spTgt spid="28"/>
                                        </p:tgtEl>
                                        <p:attrNameLst>
                                          <p:attrName>style.visibility</p:attrName>
                                        </p:attrNameLst>
                                      </p:cBhvr>
                                      <p:to>
                                        <p:strVal val="visible"/>
                                      </p:to>
                                    </p:set>
                                    <p:animEffect transition="in" filter="fade">
                                      <p:cBhvr>
                                        <p:cTn id="115" dur="500"/>
                                        <p:tgtEl>
                                          <p:spTgt spid="28"/>
                                        </p:tgtEl>
                                      </p:cBhvr>
                                    </p:animEffect>
                                  </p:childTnLst>
                                </p:cTn>
                              </p:par>
                            </p:childTnLst>
                          </p:cTn>
                        </p:par>
                        <p:par>
                          <p:cTn id="116" fill="hold">
                            <p:stCondLst>
                              <p:cond delay="500"/>
                            </p:stCondLst>
                            <p:childTnLst>
                              <p:par>
                                <p:cTn id="117" presetID="10" presetClass="entr" presetSubtype="0" fill="hold" nodeType="after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fade">
                                      <p:cBhvr>
                                        <p:cTn id="119" dur="500"/>
                                        <p:tgtEl>
                                          <p:spTgt spid="29"/>
                                        </p:tgtEl>
                                      </p:cBhvr>
                                    </p:animEffect>
                                  </p:childTnLst>
                                </p:cTn>
                              </p:par>
                            </p:childTnLst>
                          </p:cTn>
                        </p:par>
                        <p:par>
                          <p:cTn id="120" fill="hold">
                            <p:stCondLst>
                              <p:cond delay="1000"/>
                            </p:stCondLst>
                            <p:childTnLst>
                              <p:par>
                                <p:cTn id="121" presetID="10" presetClass="entr" presetSubtype="0" fill="hold" nodeType="afterEffect">
                                  <p:stCondLst>
                                    <p:cond delay="0"/>
                                  </p:stCondLst>
                                  <p:childTnLst>
                                    <p:set>
                                      <p:cBhvr>
                                        <p:cTn id="122" dur="1" fill="hold">
                                          <p:stCondLst>
                                            <p:cond delay="0"/>
                                          </p:stCondLst>
                                        </p:cTn>
                                        <p:tgtEl>
                                          <p:spTgt spid="30"/>
                                        </p:tgtEl>
                                        <p:attrNameLst>
                                          <p:attrName>style.visibility</p:attrName>
                                        </p:attrNameLst>
                                      </p:cBhvr>
                                      <p:to>
                                        <p:strVal val="visible"/>
                                      </p:to>
                                    </p:set>
                                    <p:animEffect transition="in" filter="fade">
                                      <p:cBhvr>
                                        <p:cTn id="123" dur="500"/>
                                        <p:tgtEl>
                                          <p:spTgt spid="30"/>
                                        </p:tgtEl>
                                      </p:cBhvr>
                                    </p:animEffect>
                                  </p:childTnLst>
                                </p:cTn>
                              </p:par>
                            </p:childTnLst>
                          </p:cTn>
                        </p:par>
                        <p:par>
                          <p:cTn id="124" fill="hold">
                            <p:stCondLst>
                              <p:cond delay="1500"/>
                            </p:stCondLst>
                            <p:childTnLst>
                              <p:par>
                                <p:cTn id="125" presetID="10" presetClass="entr" presetSubtype="0" fill="hold" nodeType="afterEffect">
                                  <p:stCondLst>
                                    <p:cond delay="0"/>
                                  </p:stCondLst>
                                  <p:childTnLst>
                                    <p:set>
                                      <p:cBhvr>
                                        <p:cTn id="126" dur="1" fill="hold">
                                          <p:stCondLst>
                                            <p:cond delay="0"/>
                                          </p:stCondLst>
                                        </p:cTn>
                                        <p:tgtEl>
                                          <p:spTgt spid="31"/>
                                        </p:tgtEl>
                                        <p:attrNameLst>
                                          <p:attrName>style.visibility</p:attrName>
                                        </p:attrNameLst>
                                      </p:cBhvr>
                                      <p:to>
                                        <p:strVal val="visible"/>
                                      </p:to>
                                    </p:set>
                                    <p:animEffect transition="in" filter="fade">
                                      <p:cBhvr>
                                        <p:cTn id="127" dur="500"/>
                                        <p:tgtEl>
                                          <p:spTgt spid="31"/>
                                        </p:tgtEl>
                                      </p:cBhvr>
                                    </p:animEffect>
                                  </p:childTnLst>
                                </p:cTn>
                              </p:par>
                            </p:childTnLst>
                          </p:cTn>
                        </p:par>
                        <p:par>
                          <p:cTn id="128" fill="hold">
                            <p:stCondLst>
                              <p:cond delay="2000"/>
                            </p:stCondLst>
                            <p:childTnLst>
                              <p:par>
                                <p:cTn id="129" presetID="10" presetClass="entr" presetSubtype="0" fill="hold" nodeType="afterEffect">
                                  <p:stCondLst>
                                    <p:cond delay="0"/>
                                  </p:stCondLst>
                                  <p:childTnLst>
                                    <p:set>
                                      <p:cBhvr>
                                        <p:cTn id="130" dur="1" fill="hold">
                                          <p:stCondLst>
                                            <p:cond delay="0"/>
                                          </p:stCondLst>
                                        </p:cTn>
                                        <p:tgtEl>
                                          <p:spTgt spid="32"/>
                                        </p:tgtEl>
                                        <p:attrNameLst>
                                          <p:attrName>style.visibility</p:attrName>
                                        </p:attrNameLst>
                                      </p:cBhvr>
                                      <p:to>
                                        <p:strVal val="visible"/>
                                      </p:to>
                                    </p:set>
                                    <p:animEffect transition="in" filter="fade">
                                      <p:cBhvr>
                                        <p:cTn id="131" dur="500"/>
                                        <p:tgtEl>
                                          <p:spTgt spid="32"/>
                                        </p:tgtEl>
                                      </p:cBhvr>
                                    </p:animEffect>
                                  </p:childTnLst>
                                </p:cTn>
                              </p:par>
                            </p:childTnLst>
                          </p:cTn>
                        </p:par>
                        <p:par>
                          <p:cTn id="132" fill="hold">
                            <p:stCondLst>
                              <p:cond delay="2500"/>
                            </p:stCondLst>
                            <p:childTnLst>
                              <p:par>
                                <p:cTn id="133" presetID="10" presetClass="entr" presetSubtype="0" fill="hold" nodeType="afterEffect">
                                  <p:stCondLst>
                                    <p:cond delay="0"/>
                                  </p:stCondLst>
                                  <p:childTnLst>
                                    <p:set>
                                      <p:cBhvr>
                                        <p:cTn id="134" dur="1" fill="hold">
                                          <p:stCondLst>
                                            <p:cond delay="0"/>
                                          </p:stCondLst>
                                        </p:cTn>
                                        <p:tgtEl>
                                          <p:spTgt spid="33"/>
                                        </p:tgtEl>
                                        <p:attrNameLst>
                                          <p:attrName>style.visibility</p:attrName>
                                        </p:attrNameLst>
                                      </p:cBhvr>
                                      <p:to>
                                        <p:strVal val="visible"/>
                                      </p:to>
                                    </p:set>
                                    <p:animEffect transition="in" filter="fade">
                                      <p:cBhvr>
                                        <p:cTn id="135" dur="500"/>
                                        <p:tgtEl>
                                          <p:spTgt spid="33"/>
                                        </p:tgtEl>
                                      </p:cBhvr>
                                    </p:animEffect>
                                  </p:childTnLst>
                                </p:cTn>
                              </p:par>
                            </p:childTnLst>
                          </p:cTn>
                        </p:par>
                        <p:par>
                          <p:cTn id="136" fill="hold">
                            <p:stCondLst>
                              <p:cond delay="3000"/>
                            </p:stCondLst>
                            <p:childTnLst>
                              <p:par>
                                <p:cTn id="137" presetID="10" presetClass="entr" presetSubtype="0" fill="hold" nodeType="afterEffect">
                                  <p:stCondLst>
                                    <p:cond delay="0"/>
                                  </p:stCondLst>
                                  <p:childTnLst>
                                    <p:set>
                                      <p:cBhvr>
                                        <p:cTn id="138" dur="1" fill="hold">
                                          <p:stCondLst>
                                            <p:cond delay="0"/>
                                          </p:stCondLst>
                                        </p:cTn>
                                        <p:tgtEl>
                                          <p:spTgt spid="34"/>
                                        </p:tgtEl>
                                        <p:attrNameLst>
                                          <p:attrName>style.visibility</p:attrName>
                                        </p:attrNameLst>
                                      </p:cBhvr>
                                      <p:to>
                                        <p:strVal val="visible"/>
                                      </p:to>
                                    </p:set>
                                    <p:animEffect transition="in" filter="fade">
                                      <p:cBhvr>
                                        <p:cTn id="139" dur="500"/>
                                        <p:tgtEl>
                                          <p:spTgt spid="34"/>
                                        </p:tgtEl>
                                      </p:cBhvr>
                                    </p:animEffect>
                                  </p:childTnLst>
                                </p:cTn>
                              </p:par>
                            </p:childTnLst>
                          </p:cTn>
                        </p:par>
                        <p:par>
                          <p:cTn id="140" fill="hold">
                            <p:stCondLst>
                              <p:cond delay="3500"/>
                            </p:stCondLst>
                            <p:childTnLst>
                              <p:par>
                                <p:cTn id="141" presetID="10" presetClass="entr" presetSubtype="0" fill="hold" nodeType="afterEffect">
                                  <p:stCondLst>
                                    <p:cond delay="0"/>
                                  </p:stCondLst>
                                  <p:childTnLst>
                                    <p:set>
                                      <p:cBhvr>
                                        <p:cTn id="142" dur="1" fill="hold">
                                          <p:stCondLst>
                                            <p:cond delay="0"/>
                                          </p:stCondLst>
                                        </p:cTn>
                                        <p:tgtEl>
                                          <p:spTgt spid="35"/>
                                        </p:tgtEl>
                                        <p:attrNameLst>
                                          <p:attrName>style.visibility</p:attrName>
                                        </p:attrNameLst>
                                      </p:cBhvr>
                                      <p:to>
                                        <p:strVal val="visible"/>
                                      </p:to>
                                    </p:set>
                                    <p:animEffect transition="in" filter="fade">
                                      <p:cBhvr>
                                        <p:cTn id="143" dur="500"/>
                                        <p:tgtEl>
                                          <p:spTgt spid="35"/>
                                        </p:tgtEl>
                                      </p:cBhvr>
                                    </p:animEffect>
                                  </p:childTnLst>
                                </p:cTn>
                              </p:par>
                            </p:childTnLst>
                          </p:cTn>
                        </p:par>
                      </p:childTnLst>
                    </p:cTn>
                  </p:par>
                  <p:par>
                    <p:cTn id="144" fill="hold">
                      <p:stCondLst>
                        <p:cond delay="indefinite"/>
                      </p:stCondLst>
                      <p:childTnLst>
                        <p:par>
                          <p:cTn id="145" fill="hold">
                            <p:stCondLst>
                              <p:cond delay="0"/>
                            </p:stCondLst>
                            <p:childTnLst>
                              <p:par>
                                <p:cTn id="146" presetID="10" presetClass="entr" presetSubtype="0" fill="hold" nodeType="clickEffect">
                                  <p:stCondLst>
                                    <p:cond delay="0"/>
                                  </p:stCondLst>
                                  <p:childTnLst>
                                    <p:set>
                                      <p:cBhvr>
                                        <p:cTn id="147" dur="1" fill="hold">
                                          <p:stCondLst>
                                            <p:cond delay="0"/>
                                          </p:stCondLst>
                                        </p:cTn>
                                        <p:tgtEl>
                                          <p:spTgt spid="2"/>
                                        </p:tgtEl>
                                        <p:attrNameLst>
                                          <p:attrName>style.visibility</p:attrName>
                                        </p:attrNameLst>
                                      </p:cBhvr>
                                      <p:to>
                                        <p:strVal val="visible"/>
                                      </p:to>
                                    </p:set>
                                    <p:animEffect transition="in" filter="fade">
                                      <p:cBhvr>
                                        <p:cTn id="148" dur="500"/>
                                        <p:tgtEl>
                                          <p:spTgt spid="2"/>
                                        </p:tgtEl>
                                      </p:cBhvr>
                                    </p:animEffect>
                                  </p:childTnLst>
                                </p:cTn>
                              </p:par>
                            </p:childTnLst>
                          </p:cTn>
                        </p:par>
                      </p:childTnLst>
                    </p:cTn>
                  </p:par>
                  <p:par>
                    <p:cTn id="149" fill="hold">
                      <p:stCondLst>
                        <p:cond delay="indefinite"/>
                      </p:stCondLst>
                      <p:childTnLst>
                        <p:par>
                          <p:cTn id="150" fill="hold">
                            <p:stCondLst>
                              <p:cond delay="0"/>
                            </p:stCondLst>
                            <p:childTnLst>
                              <p:par>
                                <p:cTn id="151" presetID="10" presetClass="entr" presetSubtype="0" fill="hold" grpId="0" nodeType="clickEffect">
                                  <p:stCondLst>
                                    <p:cond delay="0"/>
                                  </p:stCondLst>
                                  <p:childTnLst>
                                    <p:set>
                                      <p:cBhvr>
                                        <p:cTn id="152" dur="1" fill="hold">
                                          <p:stCondLst>
                                            <p:cond delay="0"/>
                                          </p:stCondLst>
                                        </p:cTn>
                                        <p:tgtEl>
                                          <p:spTgt spid="36"/>
                                        </p:tgtEl>
                                        <p:attrNameLst>
                                          <p:attrName>style.visibility</p:attrName>
                                        </p:attrNameLst>
                                      </p:cBhvr>
                                      <p:to>
                                        <p:strVal val="visible"/>
                                      </p:to>
                                    </p:set>
                                    <p:animEffect transition="in" filter="fade">
                                      <p:cBhvr>
                                        <p:cTn id="153" dur="500"/>
                                        <p:tgtEl>
                                          <p:spTgt spid="36"/>
                                        </p:tgtEl>
                                      </p:cBhvr>
                                    </p:animEffect>
                                  </p:childTnLst>
                                </p:cTn>
                              </p:par>
                            </p:childTnLst>
                          </p:cTn>
                        </p:par>
                      </p:childTnLst>
                    </p:cTn>
                  </p:par>
                  <p:par>
                    <p:cTn id="154" fill="hold">
                      <p:stCondLst>
                        <p:cond delay="indefinite"/>
                      </p:stCondLst>
                      <p:childTnLst>
                        <p:par>
                          <p:cTn id="155" fill="hold">
                            <p:stCondLst>
                              <p:cond delay="0"/>
                            </p:stCondLst>
                            <p:childTnLst>
                              <p:par>
                                <p:cTn id="156" presetID="10" presetClass="entr" presetSubtype="0" fill="hold" grpId="2" nodeType="clickEffect">
                                  <p:stCondLst>
                                    <p:cond delay="0"/>
                                  </p:stCondLst>
                                  <p:childTnLst>
                                    <p:set>
                                      <p:cBhvr>
                                        <p:cTn id="157" dur="1" fill="hold">
                                          <p:stCondLst>
                                            <p:cond delay="0"/>
                                          </p:stCondLst>
                                        </p:cTn>
                                        <p:tgtEl>
                                          <p:spTgt spid="37"/>
                                        </p:tgtEl>
                                        <p:attrNameLst>
                                          <p:attrName>style.visibility</p:attrName>
                                        </p:attrNameLst>
                                      </p:cBhvr>
                                      <p:to>
                                        <p:strVal val="visible"/>
                                      </p:to>
                                    </p:set>
                                    <p:animEffect transition="in" filter="fade">
                                      <p:cBhvr>
                                        <p:cTn id="158" dur="500"/>
                                        <p:tgtEl>
                                          <p:spTgt spid="37"/>
                                        </p:tgtEl>
                                      </p:cBhvr>
                                    </p:animEffect>
                                  </p:childTnLst>
                                </p:cTn>
                              </p:par>
                            </p:childTnLst>
                          </p:cTn>
                        </p:par>
                      </p:childTnLst>
                    </p:cTn>
                  </p:par>
                  <p:par>
                    <p:cTn id="159" fill="hold">
                      <p:stCondLst>
                        <p:cond delay="indefinite"/>
                      </p:stCondLst>
                      <p:childTnLst>
                        <p:par>
                          <p:cTn id="160" fill="hold">
                            <p:stCondLst>
                              <p:cond delay="0"/>
                            </p:stCondLst>
                            <p:childTnLst>
                              <p:par>
                                <p:cTn id="161" presetID="10" presetClass="entr" presetSubtype="0" fill="hold" nodeType="clickEffect">
                                  <p:stCondLst>
                                    <p:cond delay="0"/>
                                  </p:stCondLst>
                                  <p:childTnLst>
                                    <p:set>
                                      <p:cBhvr>
                                        <p:cTn id="162" dur="1" fill="hold">
                                          <p:stCondLst>
                                            <p:cond delay="0"/>
                                          </p:stCondLst>
                                        </p:cTn>
                                        <p:tgtEl>
                                          <p:spTgt spid="4"/>
                                        </p:tgtEl>
                                        <p:attrNameLst>
                                          <p:attrName>style.visibility</p:attrName>
                                        </p:attrNameLst>
                                      </p:cBhvr>
                                      <p:to>
                                        <p:strVal val="visible"/>
                                      </p:to>
                                    </p:set>
                                    <p:animEffect transition="in" filter="fade">
                                      <p:cBhvr>
                                        <p:cTn id="163" dur="500"/>
                                        <p:tgtEl>
                                          <p:spTgt spid="4"/>
                                        </p:tgtEl>
                                      </p:cBhvr>
                                    </p:animEffect>
                                  </p:childTnLst>
                                </p:cTn>
                              </p:par>
                            </p:childTnLst>
                          </p:cTn>
                        </p:par>
                      </p:childTnLst>
                    </p:cTn>
                  </p:par>
                  <p:par>
                    <p:cTn id="164" fill="hold">
                      <p:stCondLst>
                        <p:cond delay="indefinite"/>
                      </p:stCondLst>
                      <p:childTnLst>
                        <p:par>
                          <p:cTn id="165" fill="hold">
                            <p:stCondLst>
                              <p:cond delay="0"/>
                            </p:stCondLst>
                            <p:childTnLst>
                              <p:par>
                                <p:cTn id="166" presetID="10" presetClass="entr" presetSubtype="0" fill="hold" nodeType="clickEffect">
                                  <p:stCondLst>
                                    <p:cond delay="0"/>
                                  </p:stCondLst>
                                  <p:childTnLst>
                                    <p:set>
                                      <p:cBhvr>
                                        <p:cTn id="167" dur="1" fill="hold">
                                          <p:stCondLst>
                                            <p:cond delay="0"/>
                                          </p:stCondLst>
                                        </p:cTn>
                                        <p:tgtEl>
                                          <p:spTgt spid="25"/>
                                        </p:tgtEl>
                                        <p:attrNameLst>
                                          <p:attrName>style.visibility</p:attrName>
                                        </p:attrNameLst>
                                      </p:cBhvr>
                                      <p:to>
                                        <p:strVal val="visible"/>
                                      </p:to>
                                    </p:set>
                                    <p:animEffect transition="in" filter="fade">
                                      <p:cBhvr>
                                        <p:cTn id="16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6" grpId="0"/>
      <p:bldP spid="26" grpId="1"/>
      <p:bldP spid="36" grpId="0" animBg="1"/>
      <p:bldP spid="37" grpId="2"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457200" y="4343400"/>
            <a:ext cx="7315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sz="2800" dirty="0" smtClean="0">
                <a:solidFill>
                  <a:schemeClr val="accent1"/>
                </a:solidFill>
                <a:latin typeface="Orly's Font 2" pitchFamily="66" charset="0"/>
              </a:rPr>
              <a:t>{1, 2, 3, 4, 5, 6}</a:t>
            </a:r>
            <a:endParaRPr lang="en-US" sz="2800" dirty="0">
              <a:solidFill>
                <a:schemeClr val="accent1"/>
              </a:solidFill>
              <a:latin typeface="Orly's Font 2" pitchFamily="66" charset="0"/>
            </a:endParaRPr>
          </a:p>
        </p:txBody>
      </p:sp>
      <p:pic>
        <p:nvPicPr>
          <p:cNvPr id="2" name="Picture 1" descr="diesides.t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65476" y="1828800"/>
            <a:ext cx="3163824" cy="2545069"/>
          </a:xfrm>
          <a:prstGeom prst="rect">
            <a:avLst/>
          </a:prstGeom>
        </p:spPr>
      </p:pic>
      <p:pic>
        <p:nvPicPr>
          <p:cNvPr id="4" name="Picture 3" descr="die1.t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29000" y="2743200"/>
            <a:ext cx="800100" cy="849086"/>
          </a:xfrm>
          <a:prstGeom prst="rect">
            <a:avLst/>
          </a:prstGeom>
        </p:spPr>
      </p:pic>
      <p:pic>
        <p:nvPicPr>
          <p:cNvPr id="5" name="Picture 4" descr="die2.t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29000" y="3429000"/>
            <a:ext cx="800100" cy="849086"/>
          </a:xfrm>
          <a:prstGeom prst="rect">
            <a:avLst/>
          </a:prstGeom>
        </p:spPr>
      </p:pic>
      <p:pic>
        <p:nvPicPr>
          <p:cNvPr id="6" name="Picture 5" descr="die3.ti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28900" y="2743200"/>
            <a:ext cx="800100" cy="849086"/>
          </a:xfrm>
          <a:prstGeom prst="rect">
            <a:avLst/>
          </a:prstGeom>
        </p:spPr>
      </p:pic>
      <p:pic>
        <p:nvPicPr>
          <p:cNvPr id="7" name="Picture 6" descr="die4.ti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14800" y="2743200"/>
            <a:ext cx="753940" cy="800100"/>
          </a:xfrm>
          <a:prstGeom prst="rect">
            <a:avLst/>
          </a:prstGeom>
        </p:spPr>
      </p:pic>
      <p:pic>
        <p:nvPicPr>
          <p:cNvPr id="8" name="Picture 7" descr="die5.ti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429000" y="2057400"/>
            <a:ext cx="800100" cy="849086"/>
          </a:xfrm>
          <a:prstGeom prst="rect">
            <a:avLst/>
          </a:prstGeom>
        </p:spPr>
      </p:pic>
      <p:pic>
        <p:nvPicPr>
          <p:cNvPr id="9" name="Picture 8" descr="die6.ti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5400000">
            <a:off x="4824386" y="2742493"/>
            <a:ext cx="777020" cy="824593"/>
          </a:xfrm>
          <a:prstGeom prst="rect">
            <a:avLst/>
          </a:prstGeom>
        </p:spPr>
      </p:pic>
      <p:sp>
        <p:nvSpPr>
          <p:cNvPr id="14" name="Text Placeholder 3"/>
          <p:cNvSpPr txBox="1">
            <a:spLocks/>
          </p:cNvSpPr>
          <p:nvPr/>
        </p:nvSpPr>
        <p:spPr bwMode="auto">
          <a:xfrm>
            <a:off x="571500" y="2616200"/>
            <a:ext cx="81153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a:solidFill>
                  <a:srgbClr val="5E9732"/>
                </a:solidFill>
                <a:latin typeface="Orly's Font 2" pitchFamily="66" charset="0"/>
              </a:rPr>
              <a:t>	</a:t>
            </a:r>
            <a:r>
              <a:rPr lang="en-US" sz="2800" dirty="0" smtClean="0">
                <a:solidFill>
                  <a:srgbClr val="5E9732"/>
                </a:solidFill>
                <a:latin typeface="Orly's Font 2" pitchFamily="66" charset="0"/>
              </a:rPr>
              <a:t>+	  +	    +	     +		+	    = 1</a:t>
            </a:r>
            <a:endParaRPr lang="en-US" sz="2800" dirty="0">
              <a:solidFill>
                <a:srgbClr val="5E9732"/>
              </a:solidFill>
              <a:latin typeface="Orly's Font 2" pitchFamily="66" charset="0"/>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1643878073"/>
              </p:ext>
            </p:extLst>
          </p:nvPr>
        </p:nvGraphicFramePr>
        <p:xfrm>
          <a:off x="939800" y="2374900"/>
          <a:ext cx="317500" cy="927100"/>
        </p:xfrm>
        <a:graphic>
          <a:graphicData uri="http://schemas.openxmlformats.org/presentationml/2006/ole">
            <mc:AlternateContent xmlns:mc="http://schemas.openxmlformats.org/markup-compatibility/2006">
              <mc:Choice xmlns:v="urn:schemas-microsoft-com:vml" Requires="v">
                <p:oleObj spid="_x0000_s4227" name="Equation" r:id="rId11" imgW="317500" imgH="927100" progId="Equation.DSMT4">
                  <p:embed/>
                </p:oleObj>
              </mc:Choice>
              <mc:Fallback>
                <p:oleObj name="Equation" r:id="rId11" imgW="317500" imgH="927100" progId="Equation.DSMT4">
                  <p:embed/>
                  <p:pic>
                    <p:nvPicPr>
                      <p:cNvPr id="0" name=""/>
                      <p:cNvPicPr/>
                      <p:nvPr/>
                    </p:nvPicPr>
                    <p:blipFill>
                      <a:blip r:embed="rId12"/>
                      <a:stretch>
                        <a:fillRect/>
                      </a:stretch>
                    </p:blipFill>
                    <p:spPr>
                      <a:xfrm>
                        <a:off x="939800" y="2374900"/>
                        <a:ext cx="317500" cy="9271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734883933"/>
              </p:ext>
            </p:extLst>
          </p:nvPr>
        </p:nvGraphicFramePr>
        <p:xfrm>
          <a:off x="2171700" y="2387600"/>
          <a:ext cx="317500" cy="927100"/>
        </p:xfrm>
        <a:graphic>
          <a:graphicData uri="http://schemas.openxmlformats.org/presentationml/2006/ole">
            <mc:AlternateContent xmlns:mc="http://schemas.openxmlformats.org/markup-compatibility/2006">
              <mc:Choice xmlns:v="urn:schemas-microsoft-com:vml" Requires="v">
                <p:oleObj spid="_x0000_s4228" name="Equation" r:id="rId13" imgW="317500" imgH="927100" progId="Equation.DSMT4">
                  <p:embed/>
                </p:oleObj>
              </mc:Choice>
              <mc:Fallback>
                <p:oleObj name="Equation" r:id="rId13" imgW="317500" imgH="927100" progId="Equation.DSMT4">
                  <p:embed/>
                  <p:pic>
                    <p:nvPicPr>
                      <p:cNvPr id="0" name=""/>
                      <p:cNvPicPr/>
                      <p:nvPr/>
                    </p:nvPicPr>
                    <p:blipFill>
                      <a:blip r:embed="rId12"/>
                      <a:stretch>
                        <a:fillRect/>
                      </a:stretch>
                    </p:blipFill>
                    <p:spPr>
                      <a:xfrm>
                        <a:off x="2171700" y="2387600"/>
                        <a:ext cx="317500" cy="9271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3124067310"/>
              </p:ext>
            </p:extLst>
          </p:nvPr>
        </p:nvGraphicFramePr>
        <p:xfrm>
          <a:off x="3314700" y="2387600"/>
          <a:ext cx="317500" cy="927100"/>
        </p:xfrm>
        <a:graphic>
          <a:graphicData uri="http://schemas.openxmlformats.org/presentationml/2006/ole">
            <mc:AlternateContent xmlns:mc="http://schemas.openxmlformats.org/markup-compatibility/2006">
              <mc:Choice xmlns:v="urn:schemas-microsoft-com:vml" Requires="v">
                <p:oleObj spid="_x0000_s4229" name="Equation" r:id="rId14" imgW="317500" imgH="927100" progId="Equation.DSMT4">
                  <p:embed/>
                </p:oleObj>
              </mc:Choice>
              <mc:Fallback>
                <p:oleObj name="Equation" r:id="rId14" imgW="317500" imgH="927100" progId="Equation.DSMT4">
                  <p:embed/>
                  <p:pic>
                    <p:nvPicPr>
                      <p:cNvPr id="0" name=""/>
                      <p:cNvPicPr/>
                      <p:nvPr/>
                    </p:nvPicPr>
                    <p:blipFill>
                      <a:blip r:embed="rId12"/>
                      <a:stretch>
                        <a:fillRect/>
                      </a:stretch>
                    </p:blipFill>
                    <p:spPr>
                      <a:xfrm>
                        <a:off x="3314700" y="2387600"/>
                        <a:ext cx="317500" cy="927100"/>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165403291"/>
              </p:ext>
            </p:extLst>
          </p:nvPr>
        </p:nvGraphicFramePr>
        <p:xfrm>
          <a:off x="4343400" y="2387600"/>
          <a:ext cx="317500" cy="927100"/>
        </p:xfrm>
        <a:graphic>
          <a:graphicData uri="http://schemas.openxmlformats.org/presentationml/2006/ole">
            <mc:AlternateContent xmlns:mc="http://schemas.openxmlformats.org/markup-compatibility/2006">
              <mc:Choice xmlns:v="urn:schemas-microsoft-com:vml" Requires="v">
                <p:oleObj spid="_x0000_s4230" name="Equation" r:id="rId15" imgW="317500" imgH="927100" progId="Equation.DSMT4">
                  <p:embed/>
                </p:oleObj>
              </mc:Choice>
              <mc:Fallback>
                <p:oleObj name="Equation" r:id="rId15" imgW="317500" imgH="927100" progId="Equation.DSMT4">
                  <p:embed/>
                  <p:pic>
                    <p:nvPicPr>
                      <p:cNvPr id="0" name=""/>
                      <p:cNvPicPr/>
                      <p:nvPr/>
                    </p:nvPicPr>
                    <p:blipFill>
                      <a:blip r:embed="rId12"/>
                      <a:stretch>
                        <a:fillRect/>
                      </a:stretch>
                    </p:blipFill>
                    <p:spPr>
                      <a:xfrm>
                        <a:off x="4343400" y="2387600"/>
                        <a:ext cx="317500" cy="927100"/>
                      </a:xfrm>
                      <a:prstGeom prst="rect">
                        <a:avLst/>
                      </a:prstGeom>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3619515517"/>
              </p:ext>
            </p:extLst>
          </p:nvPr>
        </p:nvGraphicFramePr>
        <p:xfrm>
          <a:off x="5486400" y="2387600"/>
          <a:ext cx="317500" cy="927100"/>
        </p:xfrm>
        <a:graphic>
          <a:graphicData uri="http://schemas.openxmlformats.org/presentationml/2006/ole">
            <mc:AlternateContent xmlns:mc="http://schemas.openxmlformats.org/markup-compatibility/2006">
              <mc:Choice xmlns:v="urn:schemas-microsoft-com:vml" Requires="v">
                <p:oleObj spid="_x0000_s4231" name="Equation" r:id="rId16" imgW="317500" imgH="927100" progId="Equation.DSMT4">
                  <p:embed/>
                </p:oleObj>
              </mc:Choice>
              <mc:Fallback>
                <p:oleObj name="Equation" r:id="rId16" imgW="317500" imgH="927100" progId="Equation.DSMT4">
                  <p:embed/>
                  <p:pic>
                    <p:nvPicPr>
                      <p:cNvPr id="0" name=""/>
                      <p:cNvPicPr/>
                      <p:nvPr/>
                    </p:nvPicPr>
                    <p:blipFill>
                      <a:blip r:embed="rId12"/>
                      <a:stretch>
                        <a:fillRect/>
                      </a:stretch>
                    </p:blipFill>
                    <p:spPr>
                      <a:xfrm>
                        <a:off x="5486400" y="2387600"/>
                        <a:ext cx="317500" cy="927100"/>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3398687824"/>
              </p:ext>
            </p:extLst>
          </p:nvPr>
        </p:nvGraphicFramePr>
        <p:xfrm>
          <a:off x="6743700" y="2387600"/>
          <a:ext cx="317500" cy="927100"/>
        </p:xfrm>
        <a:graphic>
          <a:graphicData uri="http://schemas.openxmlformats.org/presentationml/2006/ole">
            <mc:AlternateContent xmlns:mc="http://schemas.openxmlformats.org/markup-compatibility/2006">
              <mc:Choice xmlns:v="urn:schemas-microsoft-com:vml" Requires="v">
                <p:oleObj spid="_x0000_s4232" name="Equation" r:id="rId17" imgW="317500" imgH="927100" progId="Equation.DSMT4">
                  <p:embed/>
                </p:oleObj>
              </mc:Choice>
              <mc:Fallback>
                <p:oleObj name="Equation" r:id="rId17" imgW="317500" imgH="927100" progId="Equation.DSMT4">
                  <p:embed/>
                  <p:pic>
                    <p:nvPicPr>
                      <p:cNvPr id="0" name=""/>
                      <p:cNvPicPr/>
                      <p:nvPr/>
                    </p:nvPicPr>
                    <p:blipFill>
                      <a:blip r:embed="rId12"/>
                      <a:stretch>
                        <a:fillRect/>
                      </a:stretch>
                    </p:blipFill>
                    <p:spPr>
                      <a:xfrm>
                        <a:off x="6743700" y="2387600"/>
                        <a:ext cx="317500" cy="927100"/>
                      </a:xfrm>
                      <a:prstGeom prst="rect">
                        <a:avLst/>
                      </a:prstGeom>
                    </p:spPr>
                  </p:pic>
                </p:oleObj>
              </mc:Fallback>
            </mc:AlternateContent>
          </a:graphicData>
        </a:graphic>
      </p:graphicFrame>
      <p:sp>
        <p:nvSpPr>
          <p:cNvPr id="18" name="Text Placeholder 2"/>
          <p:cNvSpPr txBox="1">
            <a:spLocks/>
          </p:cNvSpPr>
          <p:nvPr/>
        </p:nvSpPr>
        <p:spPr bwMode="auto">
          <a:xfrm>
            <a:off x="571500" y="1028700"/>
            <a:ext cx="7315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sz="2800" dirty="0" smtClean="0">
                <a:solidFill>
                  <a:schemeClr val="accent1"/>
                </a:solidFill>
                <a:latin typeface="Orly's Font 2" pitchFamily="66" charset="0"/>
              </a:rPr>
              <a:t>What is the probability of rolling a 4 or greater?</a:t>
            </a:r>
            <a:endParaRPr lang="en-US" sz="2800" dirty="0">
              <a:solidFill>
                <a:schemeClr val="accent1"/>
              </a:solidFill>
              <a:latin typeface="Orly's Font 2" pitchFamily="66" charset="0"/>
            </a:endParaRPr>
          </a:p>
        </p:txBody>
      </p:sp>
      <p:sp>
        <p:nvSpPr>
          <p:cNvPr id="21" name="Left Brace 20"/>
          <p:cNvSpPr/>
          <p:nvPr/>
        </p:nvSpPr>
        <p:spPr>
          <a:xfrm rot="16200000">
            <a:off x="5465826" y="1922526"/>
            <a:ext cx="726948" cy="3200400"/>
          </a:xfrm>
          <a:prstGeom prst="leftBrace">
            <a:avLst/>
          </a:pr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 Placeholder 3"/>
          <p:cNvSpPr txBox="1">
            <a:spLocks/>
          </p:cNvSpPr>
          <p:nvPr/>
        </p:nvSpPr>
        <p:spPr bwMode="auto">
          <a:xfrm>
            <a:off x="4229100" y="4114800"/>
            <a:ext cx="1371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rgbClr val="E86D1F"/>
                </a:solidFill>
                <a:latin typeface="Orly's Font 2" pitchFamily="66" charset="0"/>
              </a:rPr>
              <a:t>P(</a:t>
            </a:r>
            <a:r>
              <a:rPr lang="en-US" sz="2800" dirty="0" smtClean="0">
                <a:solidFill>
                  <a:srgbClr val="E86D1F"/>
                </a:solidFill>
                <a:latin typeface="ＭＳ ゴシック"/>
                <a:ea typeface="ＭＳ ゴシック"/>
                <a:cs typeface="ＭＳ ゴシック"/>
              </a:rPr>
              <a:t>≥</a:t>
            </a:r>
            <a:r>
              <a:rPr lang="en-US" sz="2800" dirty="0" smtClean="0">
                <a:solidFill>
                  <a:srgbClr val="E86D1F"/>
                </a:solidFill>
                <a:latin typeface="Orly's Font 2" pitchFamily="66" charset="0"/>
              </a:rPr>
              <a:t>4)=</a:t>
            </a:r>
            <a:endParaRPr lang="en-US" sz="2800" dirty="0">
              <a:solidFill>
                <a:srgbClr val="E86D1F"/>
              </a:solidFill>
              <a:latin typeface="Orly's Font 2" pitchFamily="66" charset="0"/>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3979646622"/>
              </p:ext>
            </p:extLst>
          </p:nvPr>
        </p:nvGraphicFramePr>
        <p:xfrm>
          <a:off x="5727700" y="3886200"/>
          <a:ext cx="330200" cy="927100"/>
        </p:xfrm>
        <a:graphic>
          <a:graphicData uri="http://schemas.openxmlformats.org/presentationml/2006/ole">
            <mc:AlternateContent xmlns:mc="http://schemas.openxmlformats.org/markup-compatibility/2006">
              <mc:Choice xmlns:v="urn:schemas-microsoft-com:vml" Requires="v">
                <p:oleObj spid="_x0000_s4233" name="Equation" r:id="rId18" imgW="330200" imgH="927100" progId="Equation.DSMT4">
                  <p:embed/>
                </p:oleObj>
              </mc:Choice>
              <mc:Fallback>
                <p:oleObj name="Equation" r:id="rId18" imgW="330200" imgH="927100" progId="Equation.DSMT4">
                  <p:embed/>
                  <p:pic>
                    <p:nvPicPr>
                      <p:cNvPr id="0" name=""/>
                      <p:cNvPicPr/>
                      <p:nvPr/>
                    </p:nvPicPr>
                    <p:blipFill>
                      <a:blip r:embed="rId19"/>
                      <a:stretch>
                        <a:fillRect/>
                      </a:stretch>
                    </p:blipFill>
                    <p:spPr>
                      <a:xfrm>
                        <a:off x="5727700" y="3886200"/>
                        <a:ext cx="330200" cy="927100"/>
                      </a:xfrm>
                      <a:prstGeom prst="rect">
                        <a:avLst/>
                      </a:prstGeom>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3213617185"/>
              </p:ext>
            </p:extLst>
          </p:nvPr>
        </p:nvGraphicFramePr>
        <p:xfrm>
          <a:off x="6286500" y="3886200"/>
          <a:ext cx="596900" cy="939800"/>
        </p:xfrm>
        <a:graphic>
          <a:graphicData uri="http://schemas.openxmlformats.org/presentationml/2006/ole">
            <mc:AlternateContent xmlns:mc="http://schemas.openxmlformats.org/markup-compatibility/2006">
              <mc:Choice xmlns:v="urn:schemas-microsoft-com:vml" Requires="v">
                <p:oleObj spid="_x0000_s4234" name="Equation" r:id="rId20" imgW="596900" imgH="939800" progId="Equation.DSMT4">
                  <p:embed/>
                </p:oleObj>
              </mc:Choice>
              <mc:Fallback>
                <p:oleObj name="Equation" r:id="rId20" imgW="596900" imgH="939800" progId="Equation.DSMT4">
                  <p:embed/>
                  <p:pic>
                    <p:nvPicPr>
                      <p:cNvPr id="0" name=""/>
                      <p:cNvPicPr/>
                      <p:nvPr/>
                    </p:nvPicPr>
                    <p:blipFill>
                      <a:blip r:embed="rId21"/>
                      <a:stretch>
                        <a:fillRect/>
                      </a:stretch>
                    </p:blipFill>
                    <p:spPr>
                      <a:xfrm>
                        <a:off x="6286500" y="3886200"/>
                        <a:ext cx="596900" cy="939800"/>
                      </a:xfrm>
                      <a:prstGeom prst="rect">
                        <a:avLst/>
                      </a:prstGeom>
                    </p:spPr>
                  </p:pic>
                </p:oleObj>
              </mc:Fallback>
            </mc:AlternateContent>
          </a:graphicData>
        </a:graphic>
      </p:graphicFrame>
    </p:spTree>
    <p:extLst>
      <p:ext uri="{BB962C8B-B14F-4D97-AF65-F5344CB8AC3E}">
        <p14:creationId xmlns:p14="http://schemas.microsoft.com/office/powerpoint/2010/main" val="15547023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 presetClass="entr" presetSubtype="0" fill="hold" grpId="0" nodeType="withEffect">
                                  <p:stCondLst>
                                    <p:cond delay="0"/>
                                  </p:stCondLst>
                                  <p:iterate type="lt">
                                    <p:tmAbs val="80"/>
                                  </p:iterate>
                                  <p:childTnLst>
                                    <p:set>
                                      <p:cBhvr>
                                        <p:cTn id="9"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iterate type="lt">
                                    <p:tmAbs val="120"/>
                                  </p:iterate>
                                  <p:childTnLst>
                                    <p:set>
                                      <p:cBhvr>
                                        <p:cTn id="13"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grpId="1" nodeType="clickEffect">
                                  <p:stCondLst>
                                    <p:cond delay="0"/>
                                  </p:stCondLst>
                                  <p:iterate type="lt">
                                    <p:tmAbs val="0"/>
                                  </p:iterate>
                                  <p:childTnLst>
                                    <p:set>
                                      <p:cBhvr>
                                        <p:cTn id="17" dur="1" fill="hold">
                                          <p:stCondLst>
                                            <p:cond delay="0"/>
                                          </p:stCondLst>
                                        </p:cTn>
                                        <p:tgtEl>
                                          <p:spTgt spid="18">
                                            <p:txEl>
                                              <p:pRg st="0" end="0"/>
                                            </p:txEl>
                                          </p:spTgt>
                                        </p:tgtEl>
                                        <p:attrNameLst>
                                          <p:attrName>style.visibility</p:attrName>
                                        </p:attrNameLst>
                                      </p:cBhvr>
                                      <p:to>
                                        <p:strVal val="hidden"/>
                                      </p:to>
                                    </p:set>
                                  </p:childTnLst>
                                </p:cTn>
                              </p:par>
                              <p:par>
                                <p:cTn id="18" presetID="10" presetClass="entr" presetSubtype="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par>
                                <p:cTn id="21" presetID="10"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par>
                                <p:cTn id="27" presetID="10" presetClass="entr" presetSubtype="0"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par>
                                <p:cTn id="30" presetID="10" presetClass="entr" presetSubtype="0"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 presetClass="exit" presetSubtype="0" fill="hold" nodeType="withEffect">
                                  <p:stCondLst>
                                    <p:cond delay="0"/>
                                  </p:stCondLst>
                                  <p:childTnLst>
                                    <p:set>
                                      <p:cBhvr>
                                        <p:cTn id="37" dur="1" fill="hold">
                                          <p:stCondLst>
                                            <p:cond delay="0"/>
                                          </p:stCondLst>
                                        </p:cTn>
                                        <p:tgtEl>
                                          <p:spTgt spid="2"/>
                                        </p:tgtEl>
                                        <p:attrNameLst>
                                          <p:attrName>style.visibility</p:attrName>
                                        </p:attrNameLst>
                                      </p:cBhvr>
                                      <p:to>
                                        <p:strVal val="hidden"/>
                                      </p:to>
                                    </p:set>
                                  </p:childTnLst>
                                </p:cTn>
                              </p:par>
                              <p:par>
                                <p:cTn id="38" presetID="0" presetClass="path" presetSubtype="0" accel="50000" decel="50000" fill="hold" nodeType="withEffect">
                                  <p:stCondLst>
                                    <p:cond delay="0"/>
                                  </p:stCondLst>
                                  <p:childTnLst>
                                    <p:animMotion origin="layout" path="M -4.26785E-6 3.33333E-6 L -0.30641 -0.29417 " pathEditMode="relative" rAng="0" ptsTypes="AA">
                                      <p:cBhvr>
                                        <p:cTn id="39" dur="2000" fill="hold"/>
                                        <p:tgtEl>
                                          <p:spTgt spid="4"/>
                                        </p:tgtEl>
                                        <p:attrNameLst>
                                          <p:attrName>ppt_x</p:attrName>
                                          <p:attrName>ppt_y</p:attrName>
                                        </p:attrNameLst>
                                      </p:cBhvr>
                                      <p:rCtr x="-15320" y="-14722"/>
                                    </p:animMotion>
                                  </p:childTnLst>
                                </p:cTn>
                              </p:par>
                              <p:par>
                                <p:cTn id="40" presetID="0" presetClass="path" presetSubtype="0" accel="50000" decel="50000" fill="hold" nodeType="withEffect">
                                  <p:stCondLst>
                                    <p:cond delay="0"/>
                                  </p:stCondLst>
                                  <p:childTnLst>
                                    <p:animMotion origin="layout" path="M -4.26785E-6 3.33333E-6 L -0.16883 -0.41417 " pathEditMode="relative" rAng="0" ptsTypes="AA">
                                      <p:cBhvr>
                                        <p:cTn id="41" dur="2000" fill="hold"/>
                                        <p:tgtEl>
                                          <p:spTgt spid="5"/>
                                        </p:tgtEl>
                                        <p:attrNameLst>
                                          <p:attrName>ppt_x</p:attrName>
                                          <p:attrName>ppt_y</p:attrName>
                                        </p:attrNameLst>
                                      </p:cBhvr>
                                      <p:rCtr x="-8442" y="-20722"/>
                                    </p:animMotion>
                                  </p:childTnLst>
                                </p:cTn>
                              </p:par>
                              <p:par>
                                <p:cTn id="42" presetID="0" presetClass="path" presetSubtype="0" accel="50000" decel="50000" fill="hold" nodeType="withEffect">
                                  <p:stCondLst>
                                    <p:cond delay="0"/>
                                  </p:stCondLst>
                                  <p:childTnLst>
                                    <p:animMotion origin="layout" path="M 1.32882E-6 3.33333E-6 L 0.04377 -0.29417 " pathEditMode="relative" rAng="0" ptsTypes="AA">
                                      <p:cBhvr>
                                        <p:cTn id="43" dur="2000" fill="hold"/>
                                        <p:tgtEl>
                                          <p:spTgt spid="6"/>
                                        </p:tgtEl>
                                        <p:attrNameLst>
                                          <p:attrName>ppt_x</p:attrName>
                                          <p:attrName>ppt_y</p:attrName>
                                        </p:attrNameLst>
                                      </p:cBhvr>
                                      <p:rCtr x="2189" y="-14722"/>
                                    </p:animMotion>
                                  </p:childTnLst>
                                </p:cTn>
                              </p:par>
                              <p:par>
                                <p:cTn id="44" presetID="0" presetClass="path" presetSubtype="0" accel="50000" decel="50000" fill="hold" nodeType="withEffect">
                                  <p:stCondLst>
                                    <p:cond delay="0"/>
                                  </p:stCondLst>
                                  <p:childTnLst>
                                    <p:animMotion origin="layout" path="M 2.17301E-6 0 L 0.00886 -0.29 " pathEditMode="relative" rAng="0" ptsTypes="AA">
                                      <p:cBhvr>
                                        <p:cTn id="45" dur="2000" fill="hold"/>
                                        <p:tgtEl>
                                          <p:spTgt spid="7"/>
                                        </p:tgtEl>
                                        <p:attrNameLst>
                                          <p:attrName>ppt_x</p:attrName>
                                          <p:attrName>ppt_y</p:attrName>
                                        </p:attrNameLst>
                                      </p:cBhvr>
                                      <p:rCtr x="434" y="-14500"/>
                                    </p:animMotion>
                                  </p:childTnLst>
                                </p:cTn>
                              </p:par>
                              <p:par>
                                <p:cTn id="46" presetID="0" presetClass="path" presetSubtype="0" accel="50000" decel="50000" fill="hold" nodeType="withEffect">
                                  <p:stCondLst>
                                    <p:cond delay="0"/>
                                  </p:stCondLst>
                                  <p:childTnLst>
                                    <p:animMotion origin="layout" path="M 1.78739E-6 3.33333E-6 L 0.20636 -0.17417 " pathEditMode="relative" rAng="0" ptsTypes="AA">
                                      <p:cBhvr>
                                        <p:cTn id="47" dur="2000" fill="hold"/>
                                        <p:tgtEl>
                                          <p:spTgt spid="8"/>
                                        </p:tgtEl>
                                        <p:attrNameLst>
                                          <p:attrName>ppt_x</p:attrName>
                                          <p:attrName>ppt_y</p:attrName>
                                        </p:attrNameLst>
                                      </p:cBhvr>
                                      <p:rCtr x="10318" y="-8722"/>
                                    </p:animMotion>
                                  </p:childTnLst>
                                </p:cTn>
                              </p:par>
                              <p:par>
                                <p:cTn id="48" presetID="0" presetClass="path" presetSubtype="0" accel="50000" decel="50000" fill="hold" nodeType="withEffect">
                                  <p:stCondLst>
                                    <p:cond delay="0"/>
                                  </p:stCondLst>
                                  <p:childTnLst>
                                    <p:animMotion origin="layout" path="M 1.65538E-6 -4.44444E-6 L 0.19263 -0.29194 " pathEditMode="relative" rAng="0" ptsTypes="AA">
                                      <p:cBhvr>
                                        <p:cTn id="49" dur="2000" fill="hold"/>
                                        <p:tgtEl>
                                          <p:spTgt spid="9"/>
                                        </p:tgtEl>
                                        <p:attrNameLst>
                                          <p:attrName>ppt_x</p:attrName>
                                          <p:attrName>ppt_y</p:attrName>
                                        </p:attrNameLst>
                                      </p:cBhvr>
                                      <p:rCtr x="9623" y="-14611"/>
                                    </p:animMotion>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4">
                                            <p:txEl>
                                              <p:pRg st="0" end="0"/>
                                            </p:txEl>
                                          </p:spTgt>
                                        </p:tgtEl>
                                        <p:attrNameLst>
                                          <p:attrName>style.visibility</p:attrName>
                                        </p:attrNameLst>
                                      </p:cBhvr>
                                      <p:to>
                                        <p:strVal val="visible"/>
                                      </p:to>
                                    </p:set>
                                    <p:animEffect transition="in" filter="fade">
                                      <p:cBhvr>
                                        <p:cTn id="54" dur="500"/>
                                        <p:tgtEl>
                                          <p:spTgt spid="14">
                                            <p:txEl>
                                              <p:pRg st="0" end="0"/>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500"/>
                                        <p:tgtEl>
                                          <p:spTgt spid="10"/>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500"/>
                                        <p:tgtEl>
                                          <p:spTgt spid="12"/>
                                        </p:tgtEl>
                                      </p:cBhvr>
                                    </p:animEffect>
                                  </p:childTnLst>
                                </p:cTn>
                              </p:par>
                            </p:childTnLst>
                          </p:cTn>
                        </p:par>
                        <p:par>
                          <p:cTn id="65" fill="hold">
                            <p:stCondLst>
                              <p:cond delay="500"/>
                            </p:stCondLst>
                            <p:childTnLst>
                              <p:par>
                                <p:cTn id="66" presetID="10" presetClass="entr" presetSubtype="0" fill="hold" nodeType="after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500"/>
                                        <p:tgtEl>
                                          <p:spTgt spid="13"/>
                                        </p:tgtEl>
                                      </p:cBhvr>
                                    </p:animEffect>
                                  </p:childTnLst>
                                </p:cTn>
                              </p:par>
                            </p:childTnLst>
                          </p:cTn>
                        </p:par>
                        <p:par>
                          <p:cTn id="69" fill="hold">
                            <p:stCondLst>
                              <p:cond delay="1000"/>
                            </p:stCondLst>
                            <p:childTnLst>
                              <p:par>
                                <p:cTn id="70" presetID="10" presetClass="entr" presetSubtype="0" fill="hold" nodeType="after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fade">
                                      <p:cBhvr>
                                        <p:cTn id="72" dur="500"/>
                                        <p:tgtEl>
                                          <p:spTgt spid="15"/>
                                        </p:tgtEl>
                                      </p:cBhvr>
                                    </p:animEffect>
                                  </p:childTnLst>
                                </p:cTn>
                              </p:par>
                            </p:childTnLst>
                          </p:cTn>
                        </p:par>
                        <p:par>
                          <p:cTn id="73" fill="hold">
                            <p:stCondLst>
                              <p:cond delay="1500"/>
                            </p:stCondLst>
                            <p:childTnLst>
                              <p:par>
                                <p:cTn id="74" presetID="10" presetClass="entr" presetSubtype="0" fill="hold"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fade">
                                      <p:cBhvr>
                                        <p:cTn id="76" dur="500"/>
                                        <p:tgtEl>
                                          <p:spTgt spid="16"/>
                                        </p:tgtEl>
                                      </p:cBhvr>
                                    </p:animEffect>
                                  </p:childTnLst>
                                </p:cTn>
                              </p:par>
                            </p:childTnLst>
                          </p:cTn>
                        </p:par>
                        <p:par>
                          <p:cTn id="77" fill="hold">
                            <p:stCondLst>
                              <p:cond delay="2000"/>
                            </p:stCondLst>
                            <p:childTnLst>
                              <p:par>
                                <p:cTn id="78" presetID="10" presetClass="entr" presetSubtype="0" fill="hold" nodeType="after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fade">
                                      <p:cBhvr>
                                        <p:cTn id="80" dur="500"/>
                                        <p:tgtEl>
                                          <p:spTgt spid="17"/>
                                        </p:tgtEl>
                                      </p:cBhvr>
                                    </p:animEffect>
                                  </p:childTnLst>
                                </p:cTn>
                              </p:par>
                              <p:par>
                                <p:cTn id="81" presetID="1" presetClass="exit" presetSubtype="0" fill="hold" grpId="1" nodeType="withEffect">
                                  <p:stCondLst>
                                    <p:cond delay="0"/>
                                  </p:stCondLst>
                                  <p:iterate type="lt">
                                    <p:tmAbs val="0"/>
                                  </p:iterate>
                                  <p:childTnLst>
                                    <p:set>
                                      <p:cBhvr>
                                        <p:cTn id="82" dur="1" fill="hold">
                                          <p:stCondLst>
                                            <p:cond delay="0"/>
                                          </p:stCondLst>
                                        </p:cTn>
                                        <p:tgtEl>
                                          <p:spTgt spid="3">
                                            <p:txEl>
                                              <p:pRg st="0" end="0"/>
                                            </p:txEl>
                                          </p:spTgt>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iterate type="lt">
                                    <p:tmAbs val="120"/>
                                  </p:iterate>
                                  <p:childTnLst>
                                    <p:set>
                                      <p:cBhvr>
                                        <p:cTn id="86" dur="1" fill="hold">
                                          <p:stCondLst>
                                            <p:cond delay="0"/>
                                          </p:stCondLst>
                                        </p:cTn>
                                        <p:tgtEl>
                                          <p:spTgt spid="22"/>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21"/>
                                        </p:tgtEl>
                                        <p:attrNameLst>
                                          <p:attrName>style.visibility</p:attrName>
                                        </p:attrNameLst>
                                      </p:cBhvr>
                                      <p:to>
                                        <p:strVal val="visible"/>
                                      </p:to>
                                    </p:set>
                                    <p:animEffect transition="in" filter="fade">
                                      <p:cBhvr>
                                        <p:cTn id="91" dur="500"/>
                                        <p:tgtEl>
                                          <p:spTgt spid="21"/>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11"/>
                                        </p:tgtEl>
                                        <p:attrNameLst>
                                          <p:attrName>style.visibility</p:attrName>
                                        </p:attrNameLst>
                                      </p:cBhvr>
                                      <p:to>
                                        <p:strVal val="visible"/>
                                      </p:to>
                                    </p:set>
                                    <p:animEffect transition="in" filter="fade">
                                      <p:cBhvr>
                                        <p:cTn id="96" dur="500"/>
                                        <p:tgtEl>
                                          <p:spTgt spid="11"/>
                                        </p:tgtEl>
                                      </p:cBhvr>
                                    </p:animEffect>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nodeType="clickEffect">
                                  <p:stCondLst>
                                    <p:cond delay="0"/>
                                  </p:stCondLst>
                                  <p:childTnLst>
                                    <p:set>
                                      <p:cBhvr>
                                        <p:cTn id="100" dur="1" fill="hold">
                                          <p:stCondLst>
                                            <p:cond delay="0"/>
                                          </p:stCondLst>
                                        </p:cTn>
                                        <p:tgtEl>
                                          <p:spTgt spid="23"/>
                                        </p:tgtEl>
                                        <p:attrNameLst>
                                          <p:attrName>style.visibility</p:attrName>
                                        </p:attrNameLst>
                                      </p:cBhvr>
                                      <p:to>
                                        <p:strVal val="visible"/>
                                      </p:to>
                                    </p:set>
                                    <p:animEffect transition="in" filter="fade">
                                      <p:cBhvr>
                                        <p:cTn id="10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allAtOnce"/>
      <p:bldP spid="14" grpId="0" build="p"/>
      <p:bldP spid="18" grpId="0" build="p"/>
      <p:bldP spid="18" grpId="1" build="allAtOnce"/>
      <p:bldP spid="21" grpId="0" animBg="1"/>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00100" y="1485900"/>
            <a:ext cx="7429500" cy="2862322"/>
          </a:xfrm>
          <a:prstGeom prst="rect">
            <a:avLst/>
          </a:prstGeom>
          <a:noFill/>
        </p:spPr>
        <p:txBody>
          <a:bodyPr>
            <a:spAutoFit/>
          </a:bodyPr>
          <a:lstStyle/>
          <a:p>
            <a:pPr algn="ctr">
              <a:defRPr/>
            </a:pPr>
            <a:r>
              <a:rPr lang="en-US" sz="3600" dirty="0">
                <a:solidFill>
                  <a:schemeClr val="accent5"/>
                </a:solidFill>
                <a:latin typeface="Orly's Font 2" pitchFamily="66" charset="0"/>
                <a:ea typeface="Verdana" pitchFamily="34" charset="0"/>
                <a:cs typeface="Verdana" pitchFamily="34" charset="0"/>
              </a:rPr>
              <a:t>In this lesson </a:t>
            </a:r>
            <a:r>
              <a:rPr lang="en-US" sz="3600" dirty="0" smtClean="0">
                <a:solidFill>
                  <a:schemeClr val="accent5"/>
                </a:solidFill>
                <a:latin typeface="Orly's Font 2" pitchFamily="66" charset="0"/>
                <a:ea typeface="Verdana" pitchFamily="34" charset="0"/>
                <a:cs typeface="Verdana" pitchFamily="34" charset="0"/>
              </a:rPr>
              <a:t>you have learned how to find the probability of events with multiple possibilities </a:t>
            </a:r>
            <a:r>
              <a:rPr lang="en-US" sz="3600" dirty="0" smtClean="0">
                <a:solidFill>
                  <a:schemeClr val="accent1"/>
                </a:solidFill>
                <a:latin typeface="Orly's Font 2" pitchFamily="66" charset="0"/>
                <a:ea typeface="Verdana" pitchFamily="34" charset="0"/>
                <a:cs typeface="Verdana" pitchFamily="34" charset="0"/>
              </a:rPr>
              <a:t>by combining their probabilities.</a:t>
            </a:r>
            <a:endParaRPr lang="en-US" sz="3600" dirty="0">
              <a:solidFill>
                <a:schemeClr val="accent1"/>
              </a:solidFill>
              <a:latin typeface="Orly's Font 2" pitchFamily="66" charset="0"/>
              <a:ea typeface="Verdana" pitchFamily="34" charset="0"/>
              <a:cs typeface="Verdana" pitchFamily="34" charset="0"/>
            </a:endParaRPr>
          </a:p>
        </p:txBody>
      </p:sp>
    </p:spTree>
    <p:extLst>
      <p:ext uri="{BB962C8B-B14F-4D97-AF65-F5344CB8AC3E}">
        <p14:creationId xmlns:p14="http://schemas.microsoft.com/office/powerpoint/2010/main" val="18329784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914400" y="1371600"/>
            <a:ext cx="7315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chemeClr val="accent1"/>
                </a:solidFill>
                <a:latin typeface="Orly's Font 2" pitchFamily="66" charset="0"/>
              </a:rPr>
              <a:t>You roll a six-sided die.  What is the probability of rolling an odd number?</a:t>
            </a:r>
            <a:endParaRPr lang="en-US" sz="2800" dirty="0">
              <a:solidFill>
                <a:schemeClr val="accent1"/>
              </a:solidFill>
              <a:latin typeface="Orly's Font 2" pitchFamily="66" charset="0"/>
            </a:endParaRPr>
          </a:p>
        </p:txBody>
      </p:sp>
    </p:spTree>
    <p:extLst>
      <p:ext uri="{BB962C8B-B14F-4D97-AF65-F5344CB8AC3E}">
        <p14:creationId xmlns:p14="http://schemas.microsoft.com/office/powerpoint/2010/main" val="27656240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12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gray">
          <a:xfrm>
            <a:off x="342900" y="1425037"/>
            <a:ext cx="8229600" cy="320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fontAlgn="auto">
              <a:lnSpc>
                <a:spcPct val="90000"/>
              </a:lnSpc>
              <a:spcAft>
                <a:spcPts val="0"/>
              </a:spcAft>
              <a:defRPr/>
            </a:pPr>
            <a:r>
              <a:rPr lang="en-US" sz="2800" kern="0" dirty="0" smtClean="0">
                <a:solidFill>
                  <a:schemeClr val="accent5"/>
                </a:solidFill>
                <a:latin typeface="Orly's Font 2" pitchFamily="66" charset="0"/>
              </a:rPr>
              <a:t>Give groups of students bags of marbles and ask them to put however many marbles they want in the bag.  Then have the students guess what marbles they will pull out if they perform 25 experiments and replace the marble each time.  How do the predictions compare to their actual results?</a:t>
            </a:r>
            <a:endParaRPr lang="en-US" sz="2800" kern="0" dirty="0">
              <a:solidFill>
                <a:schemeClr val="accent5"/>
              </a:solidFill>
              <a:latin typeface="Orly's Font 2" pitchFamily="66" charset="0"/>
            </a:endParaRPr>
          </a:p>
        </p:txBody>
      </p:sp>
    </p:spTree>
    <p:extLst>
      <p:ext uri="{BB962C8B-B14F-4D97-AF65-F5344CB8AC3E}">
        <p14:creationId xmlns:p14="http://schemas.microsoft.com/office/powerpoint/2010/main" val="8628805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120"/>
                                  </p:iterate>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Theme">
  <a:themeElements>
    <a:clrScheme name="Learn Zillion">
      <a:dk1>
        <a:sysClr val="windowText" lastClr="000000"/>
      </a:dk1>
      <a:lt1>
        <a:sysClr val="window" lastClr="FFFFFF"/>
      </a:lt1>
      <a:dk2>
        <a:srgbClr val="7F7F7F"/>
      </a:dk2>
      <a:lt2>
        <a:srgbClr val="BFBFBF"/>
      </a:lt2>
      <a:accent1>
        <a:srgbClr val="0078AE"/>
      </a:accent1>
      <a:accent2>
        <a:srgbClr val="00BCE4"/>
      </a:accent2>
      <a:accent3>
        <a:srgbClr val="E86D1F"/>
      </a:accent3>
      <a:accent4>
        <a:srgbClr val="FFD200"/>
      </a:accent4>
      <a:accent5>
        <a:srgbClr val="5E9732"/>
      </a:accent5>
      <a:accent6>
        <a:srgbClr val="8DC63F"/>
      </a:accent6>
      <a:hlink>
        <a:srgbClr val="000000"/>
      </a:hlink>
      <a:folHlink>
        <a:srgbClr val="000000"/>
      </a:folHlink>
    </a:clrScheme>
    <a:fontScheme name="Learn Zillion">
      <a:majorFont>
        <a:latin typeface="Verdana"/>
        <a:ea typeface=""/>
        <a:cs typeface=""/>
      </a:majorFont>
      <a:minorFont>
        <a:latin typeface="Verdana"/>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w="38100">
          <a:solidFill>
            <a:schemeClr val="accent1"/>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24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3810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800" dirty="0" smtClean="0">
            <a:latin typeface="Orly's Font" pitchFamily="66" charset="0"/>
            <a:ea typeface="Verdana" pitchFamily="34" charset="0"/>
            <a:cs typeface="Verdana"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Learn Zillion">
    <a:dk1>
      <a:sysClr val="windowText" lastClr="000000"/>
    </a:dk1>
    <a:lt1>
      <a:sysClr val="window" lastClr="FFFFFF"/>
    </a:lt1>
    <a:dk2>
      <a:srgbClr val="7F7F7F"/>
    </a:dk2>
    <a:lt2>
      <a:srgbClr val="BFBFBF"/>
    </a:lt2>
    <a:accent1>
      <a:srgbClr val="0078AE"/>
    </a:accent1>
    <a:accent2>
      <a:srgbClr val="00BCE4"/>
    </a:accent2>
    <a:accent3>
      <a:srgbClr val="E86D1F"/>
    </a:accent3>
    <a:accent4>
      <a:srgbClr val="FFD200"/>
    </a:accent4>
    <a:accent5>
      <a:srgbClr val="5E9732"/>
    </a:accent5>
    <a:accent6>
      <a:srgbClr val="8DC63F"/>
    </a:accent6>
    <a:hlink>
      <a:srgbClr val="000000"/>
    </a:hlink>
    <a:folHlink>
      <a:srgbClr val="000000"/>
    </a:folHlink>
  </a:clrScheme>
</a:themeOverride>
</file>

<file path=docProps/app.xml><?xml version="1.0" encoding="utf-8"?>
<Properties xmlns="http://schemas.openxmlformats.org/officeDocument/2006/extended-properties" xmlns:vt="http://schemas.openxmlformats.org/officeDocument/2006/docPropsVTypes">
  <Template/>
  <TotalTime>6250</TotalTime>
  <Words>312</Words>
  <Application>Microsoft Macintosh PowerPoint</Application>
  <PresentationFormat>On-screen Show (16:10)</PresentationFormat>
  <Paragraphs>52</Paragraphs>
  <Slides>12</Slides>
  <Notes>12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TM2-1</dc:creator>
  <cp:lastModifiedBy>Patrick Legendre</cp:lastModifiedBy>
  <cp:revision>277</cp:revision>
  <dcterms:created xsi:type="dcterms:W3CDTF">2011-06-12T17:04:43Z</dcterms:created>
  <dcterms:modified xsi:type="dcterms:W3CDTF">2012-09-02T22:21:01Z</dcterms:modified>
</cp:coreProperties>
</file>